
<file path=[Content_Types].xml><?xml version="1.0" encoding="utf-8"?>
<Types xmlns="http://schemas.openxmlformats.org/package/2006/content-types">
  <Default Extension="gif" ContentType="image/gif"/>
  <Default Extension="jpeg" ContentType="image/jpeg"/>
  <Default Extension="jpg"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7" r:id="rId3"/>
    <p:sldId id="267" r:id="rId4"/>
    <p:sldId id="260" r:id="rId5"/>
    <p:sldId id="262"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126" y="168"/>
      </p:cViewPr>
      <p:guideLst/>
    </p:cSldViewPr>
  </p:slideViewPr>
  <p:notesTextViewPr>
    <p:cViewPr>
      <p:scale>
        <a:sx n="1" d="1"/>
        <a:sy n="1" d="1"/>
      </p:scale>
      <p:origin x="0" y="0"/>
    </p:cViewPr>
  </p:notesTextViewPr>
  <p:sorterViewPr>
    <p:cViewPr varScale="1">
      <p:scale>
        <a:sx n="100" d="100"/>
        <a:sy n="100" d="100"/>
      </p:scale>
      <p:origin x="0" y="0"/>
    </p:cViewPr>
  </p:sorter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5CCEA1-8781-4421-A2FD-B8728F60179F}" type="doc">
      <dgm:prSet loTypeId="urn:microsoft.com/office/officeart/2005/8/layout/chevron1" loCatId="process" qsTypeId="urn:microsoft.com/office/officeart/2005/8/quickstyle/simple1" qsCatId="simple" csTypeId="urn:microsoft.com/office/officeart/2005/8/colors/accent1_2" csCatId="accent1" phldr="1"/>
      <dgm:spPr/>
    </dgm:pt>
    <dgm:pt modelId="{40CA3ECE-34A8-4F2B-BE48-7DEF7694D475}">
      <dgm:prSet phldrT="[Text]" custT="1"/>
      <dgm:spPr>
        <a:solidFill>
          <a:srgbClr val="00B050"/>
        </a:solidFill>
      </dgm:spPr>
      <dgm:t>
        <a:bodyPr/>
        <a:lstStyle/>
        <a:p>
          <a:r>
            <a:rPr lang="en-US" sz="2000" dirty="0"/>
            <a:t>May 22</a:t>
          </a:r>
        </a:p>
      </dgm:t>
    </dgm:pt>
    <dgm:pt modelId="{D50103FB-1804-4ACE-BC2A-E08840D80FC3}" type="parTrans" cxnId="{7D489FAE-28B4-402A-878B-27E044FA8292}">
      <dgm:prSet/>
      <dgm:spPr/>
      <dgm:t>
        <a:bodyPr/>
        <a:lstStyle/>
        <a:p>
          <a:endParaRPr lang="en-US"/>
        </a:p>
      </dgm:t>
    </dgm:pt>
    <dgm:pt modelId="{D72E99FE-463B-4AAF-A7EE-A59B10BA475F}" type="sibTrans" cxnId="{7D489FAE-28B4-402A-878B-27E044FA8292}">
      <dgm:prSet/>
      <dgm:spPr/>
      <dgm:t>
        <a:bodyPr/>
        <a:lstStyle/>
        <a:p>
          <a:endParaRPr lang="en-US"/>
        </a:p>
      </dgm:t>
    </dgm:pt>
    <dgm:pt modelId="{760417AA-78B9-4F1F-9BC9-54DF8EB88999}">
      <dgm:prSet phldrT="[Text]" custT="1"/>
      <dgm:spPr>
        <a:solidFill>
          <a:srgbClr val="00B050"/>
        </a:solidFill>
      </dgm:spPr>
      <dgm:t>
        <a:bodyPr/>
        <a:lstStyle/>
        <a:p>
          <a:r>
            <a:rPr lang="en-US" sz="2000" dirty="0"/>
            <a:t>May 23</a:t>
          </a:r>
        </a:p>
      </dgm:t>
    </dgm:pt>
    <dgm:pt modelId="{1C479CEB-D0CF-47E1-920C-4C52571982BB}" type="parTrans" cxnId="{4EE5C74A-BB10-408B-8D61-96CCD4586FDD}">
      <dgm:prSet/>
      <dgm:spPr/>
      <dgm:t>
        <a:bodyPr/>
        <a:lstStyle/>
        <a:p>
          <a:endParaRPr lang="en-US"/>
        </a:p>
      </dgm:t>
    </dgm:pt>
    <dgm:pt modelId="{B011B7EF-1CE9-4E7B-909A-9A41F3F85331}" type="sibTrans" cxnId="{4EE5C74A-BB10-408B-8D61-96CCD4586FDD}">
      <dgm:prSet/>
      <dgm:spPr/>
      <dgm:t>
        <a:bodyPr/>
        <a:lstStyle/>
        <a:p>
          <a:endParaRPr lang="en-US"/>
        </a:p>
      </dgm:t>
    </dgm:pt>
    <dgm:pt modelId="{38D3C39D-1079-4DED-94FC-D7780A1C0F39}">
      <dgm:prSet phldrT="[Text]" custT="1"/>
      <dgm:spPr>
        <a:solidFill>
          <a:srgbClr val="00B050"/>
        </a:solidFill>
      </dgm:spPr>
      <dgm:t>
        <a:bodyPr/>
        <a:lstStyle/>
        <a:p>
          <a:r>
            <a:rPr lang="en-US" sz="2000" dirty="0"/>
            <a:t>May 24</a:t>
          </a:r>
        </a:p>
      </dgm:t>
    </dgm:pt>
    <dgm:pt modelId="{A0A04B1C-BE65-4AB3-8014-5BBD90AA77A8}" type="parTrans" cxnId="{E7891F92-EFFE-4646-9FD2-634A0064BE5A}">
      <dgm:prSet/>
      <dgm:spPr/>
      <dgm:t>
        <a:bodyPr/>
        <a:lstStyle/>
        <a:p>
          <a:endParaRPr lang="en-US"/>
        </a:p>
      </dgm:t>
    </dgm:pt>
    <dgm:pt modelId="{B3DF8D3F-C6E1-49BB-91C8-4ACDD555DFCA}" type="sibTrans" cxnId="{E7891F92-EFFE-4646-9FD2-634A0064BE5A}">
      <dgm:prSet/>
      <dgm:spPr/>
      <dgm:t>
        <a:bodyPr/>
        <a:lstStyle/>
        <a:p>
          <a:endParaRPr lang="en-US"/>
        </a:p>
      </dgm:t>
    </dgm:pt>
    <dgm:pt modelId="{8274A8DF-DA63-4BBC-8E5C-953D6C991BC9}" type="pres">
      <dgm:prSet presAssocID="{DD5CCEA1-8781-4421-A2FD-B8728F60179F}" presName="Name0" presStyleCnt="0">
        <dgm:presLayoutVars>
          <dgm:dir/>
          <dgm:animLvl val="lvl"/>
          <dgm:resizeHandles val="exact"/>
        </dgm:presLayoutVars>
      </dgm:prSet>
      <dgm:spPr/>
    </dgm:pt>
    <dgm:pt modelId="{6E3D4896-0BBF-432C-957B-94951F8A8573}" type="pres">
      <dgm:prSet presAssocID="{40CA3ECE-34A8-4F2B-BE48-7DEF7694D475}" presName="parTxOnly" presStyleLbl="node1" presStyleIdx="0" presStyleCnt="3" custScaleX="78404" custLinFactNeighborX="21403" custLinFactNeighborY="1540">
        <dgm:presLayoutVars>
          <dgm:chMax val="0"/>
          <dgm:chPref val="0"/>
          <dgm:bulletEnabled val="1"/>
        </dgm:presLayoutVars>
      </dgm:prSet>
      <dgm:spPr/>
    </dgm:pt>
    <dgm:pt modelId="{25940772-1F79-4C20-AD29-4FD392B4D9AD}" type="pres">
      <dgm:prSet presAssocID="{D72E99FE-463B-4AAF-A7EE-A59B10BA475F}" presName="parTxOnlySpace" presStyleCnt="0"/>
      <dgm:spPr/>
    </dgm:pt>
    <dgm:pt modelId="{357CE775-14A4-4A2E-9BDC-4283D9EA5D6C}" type="pres">
      <dgm:prSet presAssocID="{760417AA-78B9-4F1F-9BC9-54DF8EB88999}" presName="parTxOnly" presStyleLbl="node1" presStyleIdx="1" presStyleCnt="3" custScaleX="85884" custLinFactNeighborX="0">
        <dgm:presLayoutVars>
          <dgm:chMax val="0"/>
          <dgm:chPref val="0"/>
          <dgm:bulletEnabled val="1"/>
        </dgm:presLayoutVars>
      </dgm:prSet>
      <dgm:spPr/>
    </dgm:pt>
    <dgm:pt modelId="{A85B97DC-8CE4-4FB1-88FB-952C8788E726}" type="pres">
      <dgm:prSet presAssocID="{B011B7EF-1CE9-4E7B-909A-9A41F3F85331}" presName="parTxOnlySpace" presStyleCnt="0"/>
      <dgm:spPr/>
    </dgm:pt>
    <dgm:pt modelId="{ADF489C7-1B7B-4923-A52E-5C46EA9F2A8F}" type="pres">
      <dgm:prSet presAssocID="{38D3C39D-1079-4DED-94FC-D7780A1C0F39}" presName="parTxOnly" presStyleLbl="node1" presStyleIdx="2" presStyleCnt="3" custLinFactNeighborX="-20789">
        <dgm:presLayoutVars>
          <dgm:chMax val="0"/>
          <dgm:chPref val="0"/>
          <dgm:bulletEnabled val="1"/>
        </dgm:presLayoutVars>
      </dgm:prSet>
      <dgm:spPr/>
    </dgm:pt>
  </dgm:ptLst>
  <dgm:cxnLst>
    <dgm:cxn modelId="{3CB04D38-FD3C-4FE6-9004-4274BF4AB554}" type="presOf" srcId="{40CA3ECE-34A8-4F2B-BE48-7DEF7694D475}" destId="{6E3D4896-0BBF-432C-957B-94951F8A8573}" srcOrd="0" destOrd="0" presId="urn:microsoft.com/office/officeart/2005/8/layout/chevron1"/>
    <dgm:cxn modelId="{4EE5C74A-BB10-408B-8D61-96CCD4586FDD}" srcId="{DD5CCEA1-8781-4421-A2FD-B8728F60179F}" destId="{760417AA-78B9-4F1F-9BC9-54DF8EB88999}" srcOrd="1" destOrd="0" parTransId="{1C479CEB-D0CF-47E1-920C-4C52571982BB}" sibTransId="{B011B7EF-1CE9-4E7B-909A-9A41F3F85331}"/>
    <dgm:cxn modelId="{E7891F92-EFFE-4646-9FD2-634A0064BE5A}" srcId="{DD5CCEA1-8781-4421-A2FD-B8728F60179F}" destId="{38D3C39D-1079-4DED-94FC-D7780A1C0F39}" srcOrd="2" destOrd="0" parTransId="{A0A04B1C-BE65-4AB3-8014-5BBD90AA77A8}" sibTransId="{B3DF8D3F-C6E1-49BB-91C8-4ACDD555DFCA}"/>
    <dgm:cxn modelId="{6119DCA0-EC7A-4068-9256-B9567085CD67}" type="presOf" srcId="{38D3C39D-1079-4DED-94FC-D7780A1C0F39}" destId="{ADF489C7-1B7B-4923-A52E-5C46EA9F2A8F}" srcOrd="0" destOrd="0" presId="urn:microsoft.com/office/officeart/2005/8/layout/chevron1"/>
    <dgm:cxn modelId="{7D489FAE-28B4-402A-878B-27E044FA8292}" srcId="{DD5CCEA1-8781-4421-A2FD-B8728F60179F}" destId="{40CA3ECE-34A8-4F2B-BE48-7DEF7694D475}" srcOrd="0" destOrd="0" parTransId="{D50103FB-1804-4ACE-BC2A-E08840D80FC3}" sibTransId="{D72E99FE-463B-4AAF-A7EE-A59B10BA475F}"/>
    <dgm:cxn modelId="{D67E6DB0-043F-4931-9DBB-7FB12B072636}" type="presOf" srcId="{DD5CCEA1-8781-4421-A2FD-B8728F60179F}" destId="{8274A8DF-DA63-4BBC-8E5C-953D6C991BC9}" srcOrd="0" destOrd="0" presId="urn:microsoft.com/office/officeart/2005/8/layout/chevron1"/>
    <dgm:cxn modelId="{5BCF20B8-BE56-478D-9434-6B140488CCBF}" type="presOf" srcId="{760417AA-78B9-4F1F-9BC9-54DF8EB88999}" destId="{357CE775-14A4-4A2E-9BDC-4283D9EA5D6C}" srcOrd="0" destOrd="0" presId="urn:microsoft.com/office/officeart/2005/8/layout/chevron1"/>
    <dgm:cxn modelId="{89007402-90B7-433E-BADD-ED62AD4B7C98}" type="presParOf" srcId="{8274A8DF-DA63-4BBC-8E5C-953D6C991BC9}" destId="{6E3D4896-0BBF-432C-957B-94951F8A8573}" srcOrd="0" destOrd="0" presId="urn:microsoft.com/office/officeart/2005/8/layout/chevron1"/>
    <dgm:cxn modelId="{FACABF74-42B2-4B14-8DAC-130020903B2C}" type="presParOf" srcId="{8274A8DF-DA63-4BBC-8E5C-953D6C991BC9}" destId="{25940772-1F79-4C20-AD29-4FD392B4D9AD}" srcOrd="1" destOrd="0" presId="urn:microsoft.com/office/officeart/2005/8/layout/chevron1"/>
    <dgm:cxn modelId="{33802CE6-549C-4B73-8B32-53A66F82FD86}" type="presParOf" srcId="{8274A8DF-DA63-4BBC-8E5C-953D6C991BC9}" destId="{357CE775-14A4-4A2E-9BDC-4283D9EA5D6C}" srcOrd="2" destOrd="0" presId="urn:microsoft.com/office/officeart/2005/8/layout/chevron1"/>
    <dgm:cxn modelId="{63C95FF1-9926-4A7B-AB3F-6BA3DB0B0E69}" type="presParOf" srcId="{8274A8DF-DA63-4BBC-8E5C-953D6C991BC9}" destId="{A85B97DC-8CE4-4FB1-88FB-952C8788E726}" srcOrd="3" destOrd="0" presId="urn:microsoft.com/office/officeart/2005/8/layout/chevron1"/>
    <dgm:cxn modelId="{44E4A478-4108-4CEE-A322-41BE3CC0785D}" type="presParOf" srcId="{8274A8DF-DA63-4BBC-8E5C-953D6C991BC9}" destId="{ADF489C7-1B7B-4923-A52E-5C46EA9F2A8F}"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D4896-0BBF-432C-957B-94951F8A8573}">
      <dsp:nvSpPr>
        <dsp:cNvPr id="0" name=""/>
        <dsp:cNvSpPr/>
      </dsp:nvSpPr>
      <dsp:spPr>
        <a:xfrm>
          <a:off x="43444" y="0"/>
          <a:ext cx="1553931" cy="624881"/>
        </a:xfrm>
        <a:prstGeom prst="chevron">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May 22</a:t>
          </a:r>
        </a:p>
      </dsp:txBody>
      <dsp:txXfrm>
        <a:off x="355885" y="0"/>
        <a:ext cx="929050" cy="624881"/>
      </dsp:txXfrm>
    </dsp:sp>
    <dsp:sp modelId="{357CE775-14A4-4A2E-9BDC-4283D9EA5D6C}">
      <dsp:nvSpPr>
        <dsp:cNvPr id="0" name=""/>
        <dsp:cNvSpPr/>
      </dsp:nvSpPr>
      <dsp:spPr>
        <a:xfrm>
          <a:off x="1356760" y="0"/>
          <a:ext cx="1702181" cy="624881"/>
        </a:xfrm>
        <a:prstGeom prst="chevron">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May 23</a:t>
          </a:r>
        </a:p>
      </dsp:txBody>
      <dsp:txXfrm>
        <a:off x="1669201" y="0"/>
        <a:ext cx="1077300" cy="624881"/>
      </dsp:txXfrm>
    </dsp:sp>
    <dsp:sp modelId="{ADF489C7-1B7B-4923-A52E-5C46EA9F2A8F}">
      <dsp:nvSpPr>
        <dsp:cNvPr id="0" name=""/>
        <dsp:cNvSpPr/>
      </dsp:nvSpPr>
      <dsp:spPr>
        <a:xfrm>
          <a:off x="2819543" y="0"/>
          <a:ext cx="1981953" cy="624881"/>
        </a:xfrm>
        <a:prstGeom prst="chevron">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May 24</a:t>
          </a:r>
        </a:p>
      </dsp:txBody>
      <dsp:txXfrm>
        <a:off x="3131984" y="0"/>
        <a:ext cx="1357072" cy="62488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9A1A6-E66D-41FF-B41A-07419BEE1870}" type="datetimeFigureOut">
              <a:rPr lang="en-NZ" smtClean="0"/>
              <a:t>29/11/2022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2FDFAE-7071-4AE9-9ACB-0EB0F8D73EBA}" type="slidenum">
              <a:rPr lang="en-NZ" smtClean="0"/>
              <a:t>‹#›</a:t>
            </a:fld>
            <a:endParaRPr lang="en-NZ"/>
          </a:p>
        </p:txBody>
      </p:sp>
    </p:spTree>
    <p:extLst>
      <p:ext uri="{BB962C8B-B14F-4D97-AF65-F5344CB8AC3E}">
        <p14:creationId xmlns:p14="http://schemas.microsoft.com/office/powerpoint/2010/main" val="2736261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221942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103251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760041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116915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47850"/>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92666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1861251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183D2F-A6B5-4E1C-B30C-5EB47287D851}" type="datetimeFigureOut">
              <a:rPr lang="en-NZ" smtClean="0"/>
              <a:t>29/11/2022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2352026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83D2F-A6B5-4E1C-B30C-5EB47287D851}" type="datetimeFigureOut">
              <a:rPr lang="en-NZ" smtClean="0"/>
              <a:t>29/11/2022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3816818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183D2F-A6B5-4E1C-B30C-5EB47287D851}" type="datetimeFigureOut">
              <a:rPr lang="en-NZ" smtClean="0"/>
              <a:t>29/11/2022</a:t>
            </a:fld>
            <a:endParaRPr lang="en-NZ"/>
          </a:p>
        </p:txBody>
      </p:sp>
      <p:sp>
        <p:nvSpPr>
          <p:cNvPr id="4" name="Footer Placeholder 3"/>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4086490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83D2F-A6B5-4E1C-B30C-5EB47287D851}" type="datetimeFigureOut">
              <a:rPr lang="en-NZ" smtClean="0"/>
              <a:t>29/11/2022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16750492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183D2F-A6B5-4E1C-B30C-5EB47287D851}" type="datetimeFigureOut">
              <a:rPr lang="en-NZ" smtClean="0"/>
              <a:t>29/11/2022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319955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47850"/>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747315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183D2F-A6B5-4E1C-B30C-5EB47287D851}" type="datetimeFigureOut">
              <a:rPr lang="en-NZ" smtClean="0"/>
              <a:t>29/11/2022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1245530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176158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324546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83D2F-A6B5-4E1C-B30C-5EB47287D851}" type="datetimeFigureOut">
              <a:rPr lang="en-NZ" smtClean="0"/>
              <a:t>29/11/2022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2782052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183D2F-A6B5-4E1C-B30C-5EB47287D851}" type="datetimeFigureOut">
              <a:rPr lang="en-NZ" smtClean="0"/>
              <a:t>29/11/2022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109418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83D2F-A6B5-4E1C-B30C-5EB47287D851}" type="datetimeFigureOut">
              <a:rPr lang="en-NZ" smtClean="0"/>
              <a:t>29/11/2022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48159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1183D2F-A6B5-4E1C-B30C-5EB47287D851}" type="datetimeFigureOut">
              <a:rPr lang="en-NZ" smtClean="0"/>
              <a:t>29/11/2022</a:t>
            </a:fld>
            <a:endParaRPr lang="en-NZ"/>
          </a:p>
        </p:txBody>
      </p:sp>
      <p:sp>
        <p:nvSpPr>
          <p:cNvPr id="4" name="Footer Placeholder 3"/>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386172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83D2F-A6B5-4E1C-B30C-5EB47287D851}" type="datetimeFigureOut">
              <a:rPr lang="en-NZ" smtClean="0"/>
              <a:t>29/11/2022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413270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183D2F-A6B5-4E1C-B30C-5EB47287D851}" type="datetimeFigureOut">
              <a:rPr lang="en-NZ" smtClean="0"/>
              <a:t>29/11/2022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188579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183D2F-A6B5-4E1C-B30C-5EB47287D851}" type="datetimeFigureOut">
              <a:rPr lang="en-NZ" smtClean="0"/>
              <a:t>29/11/2022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86D67D6-6394-4530-925E-E45B34CBE92B}" type="slidenum">
              <a:rPr lang="en-NZ" smtClean="0"/>
              <a:t>‹#›</a:t>
            </a:fld>
            <a:endParaRPr lang="en-NZ"/>
          </a:p>
        </p:txBody>
      </p:sp>
    </p:spTree>
    <p:extLst>
      <p:ext uri="{BB962C8B-B14F-4D97-AF65-F5344CB8AC3E}">
        <p14:creationId xmlns:p14="http://schemas.microsoft.com/office/powerpoint/2010/main" val="216213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101CC-6E4E-42D1-BBD6-8DC0905EE9BA}" type="datetimeFigureOut">
              <a:rPr lang="en-NZ" smtClean="0"/>
              <a:t>29/11/2022</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B3B0F-3B6D-44A6-9A40-539E38B2EF17}" type="slidenum">
              <a:rPr lang="en-NZ" smtClean="0"/>
              <a:t>‹#›</a:t>
            </a:fld>
            <a:endParaRPr lang="en-NZ"/>
          </a:p>
        </p:txBody>
      </p:sp>
      <p:sp>
        <p:nvSpPr>
          <p:cNvPr id="7" name="Right Triangle 6"/>
          <p:cNvSpPr/>
          <p:nvPr userDrawn="1"/>
        </p:nvSpPr>
        <p:spPr>
          <a:xfrm rot="16200000">
            <a:off x="6094862" y="897612"/>
            <a:ext cx="6228421" cy="5419304"/>
          </a:xfrm>
          <a:prstGeom prst="rtTriangl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sz="180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79429" y="6074178"/>
            <a:ext cx="1431571" cy="564344"/>
          </a:xfrm>
          <a:prstGeom prst="rect">
            <a:avLst/>
          </a:prstGeom>
        </p:spPr>
      </p:pic>
    </p:spTree>
    <p:extLst>
      <p:ext uri="{BB962C8B-B14F-4D97-AF65-F5344CB8AC3E}">
        <p14:creationId xmlns:p14="http://schemas.microsoft.com/office/powerpoint/2010/main" val="2047533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101CC-6E4E-42D1-BBD6-8DC0905EE9BA}" type="datetimeFigureOut">
              <a:rPr lang="en-NZ" smtClean="0"/>
              <a:t>29/11/2022</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B3B0F-3B6D-44A6-9A40-539E38B2EF17}" type="slidenum">
              <a:rPr lang="en-NZ" smtClean="0"/>
              <a:t>‹#›</a:t>
            </a:fld>
            <a:endParaRPr lang="en-NZ"/>
          </a:p>
        </p:txBody>
      </p:sp>
      <p:sp>
        <p:nvSpPr>
          <p:cNvPr id="7" name="Right Triangle 6"/>
          <p:cNvSpPr/>
          <p:nvPr/>
        </p:nvSpPr>
        <p:spPr>
          <a:xfrm rot="16200000">
            <a:off x="6094862" y="897612"/>
            <a:ext cx="6228421" cy="5419304"/>
          </a:xfrm>
          <a:prstGeom prst="rtTriangl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sz="1800"/>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379429" y="6074178"/>
            <a:ext cx="1431571" cy="564344"/>
          </a:xfrm>
          <a:prstGeom prst="rect">
            <a:avLst/>
          </a:prstGeom>
        </p:spPr>
      </p:pic>
    </p:spTree>
    <p:extLst>
      <p:ext uri="{BB962C8B-B14F-4D97-AF65-F5344CB8AC3E}">
        <p14:creationId xmlns:p14="http://schemas.microsoft.com/office/powerpoint/2010/main" val="2609592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TECNZ%20International%20Arrivals%20Forcast%20commencing%201Oct2021.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gif"/><Relationship Id="rId18" Type="http://schemas.openxmlformats.org/officeDocument/2006/relationships/image" Target="../media/image16.gif"/><Relationship Id="rId3" Type="http://schemas.openxmlformats.org/officeDocument/2006/relationships/diagramLayout" Target="../diagrams/layout1.xml"/><Relationship Id="rId7" Type="http://schemas.openxmlformats.org/officeDocument/2006/relationships/image" Target="../media/image5.gif"/><Relationship Id="rId12" Type="http://schemas.openxmlformats.org/officeDocument/2006/relationships/image" Target="../media/image10.gif"/><Relationship Id="rId17" Type="http://schemas.openxmlformats.org/officeDocument/2006/relationships/image" Target="../media/image15.gif"/><Relationship Id="rId2" Type="http://schemas.openxmlformats.org/officeDocument/2006/relationships/diagramData" Target="../diagrams/data1.xml"/><Relationship Id="rId16" Type="http://schemas.openxmlformats.org/officeDocument/2006/relationships/image" Target="../media/image14.gif"/><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9.jpg"/><Relationship Id="rId5" Type="http://schemas.openxmlformats.org/officeDocument/2006/relationships/diagramColors" Target="../diagrams/colors1.xml"/><Relationship Id="rId15" Type="http://schemas.openxmlformats.org/officeDocument/2006/relationships/image" Target="../media/image13.gif"/><Relationship Id="rId10" Type="http://schemas.openxmlformats.org/officeDocument/2006/relationships/image" Target="../media/image8.png"/><Relationship Id="rId19" Type="http://schemas.openxmlformats.org/officeDocument/2006/relationships/image" Target="../media/image17.gif"/><Relationship Id="rId4" Type="http://schemas.openxmlformats.org/officeDocument/2006/relationships/diagramQuickStyle" Target="../diagrams/quickStyle1.xml"/><Relationship Id="rId9" Type="http://schemas.openxmlformats.org/officeDocument/2006/relationships/image" Target="../media/image7.png"/><Relationship Id="rId14" Type="http://schemas.openxmlformats.org/officeDocument/2006/relationships/image" Target="../media/image12.gif"/></Relationships>
</file>

<file path=ppt/slides/_rels/slide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23" y="-14106"/>
            <a:ext cx="11424384" cy="1325563"/>
          </a:xfrm>
        </p:spPr>
        <p:txBody>
          <a:bodyPr>
            <a:normAutofit/>
          </a:bodyPr>
          <a:lstStyle/>
          <a:p>
            <a:r>
              <a:rPr lang="en-NZ" sz="3200" b="1" dirty="0">
                <a:latin typeface="+mn-lt"/>
              </a:rPr>
              <a:t>Forecast of International Visitors/$ Returning YE May 2022-2025</a:t>
            </a:r>
          </a:p>
        </p:txBody>
      </p:sp>
      <p:sp>
        <p:nvSpPr>
          <p:cNvPr id="3" name="Content Placeholder 2"/>
          <p:cNvSpPr>
            <a:spLocks noGrp="1"/>
          </p:cNvSpPr>
          <p:nvPr>
            <p:ph idx="1"/>
          </p:nvPr>
        </p:nvSpPr>
        <p:spPr>
          <a:xfrm>
            <a:off x="252023" y="1092422"/>
            <a:ext cx="11013386" cy="746828"/>
          </a:xfrm>
        </p:spPr>
        <p:txBody>
          <a:bodyPr>
            <a:noAutofit/>
          </a:bodyPr>
          <a:lstStyle/>
          <a:p>
            <a:pPr marL="0" indent="0">
              <a:buNone/>
            </a:pPr>
            <a:r>
              <a:rPr lang="en-NZ" sz="1600" i="1" dirty="0"/>
              <a:t>TECNZ’s arrival and visitor spend forecasts for 30 countries based on research and assumptions noted below. The forecasts form a roadmap for NZ’s international tourism recovery on a market basis and are based on no self-isolation requirement for visitors.</a:t>
            </a:r>
          </a:p>
        </p:txBody>
      </p:sp>
      <p:sp>
        <p:nvSpPr>
          <p:cNvPr id="6" name="TextBox 5"/>
          <p:cNvSpPr txBox="1"/>
          <p:nvPr/>
        </p:nvSpPr>
        <p:spPr>
          <a:xfrm>
            <a:off x="257473" y="1701045"/>
            <a:ext cx="4968549"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600" b="1" i="0" u="none" strike="noStrike" kern="1200" cap="none" spc="0" normalizeH="0" baseline="0" noProof="0" dirty="0">
                <a:ln>
                  <a:noFill/>
                </a:ln>
                <a:solidFill>
                  <a:prstClr val="black"/>
                </a:solidFill>
                <a:effectLst/>
                <a:uLnTx/>
                <a:uFillTx/>
                <a:latin typeface="Calibri" panose="020F0502020204030204"/>
              </a:rPr>
              <a:t>Assumptions: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600" b="1" i="0" u="sng" strike="noStrike" kern="1200" cap="none" spc="0" normalizeH="0" baseline="0" noProof="0" dirty="0">
              <a:ln>
                <a:noFill/>
              </a:ln>
              <a:solidFill>
                <a:prstClr val="black"/>
              </a:solidFill>
              <a:effectLst/>
              <a:uLnTx/>
              <a:uFillTx/>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prstClr val="black"/>
                </a:solidFill>
                <a:effectLst/>
                <a:uLnTx/>
                <a:uFillTx/>
                <a:latin typeface="Calibri" panose="020F0502020204030204"/>
              </a:rPr>
              <a:t>Airline connectivity, capacity seats and IATA forecasts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600" dirty="0">
                <a:solidFill>
                  <a:prstClr val="black"/>
                </a:solidFill>
                <a:latin typeface="Calibri" panose="020F0502020204030204"/>
              </a:rPr>
              <a:t>NZ Airport SABRE bookings</a:t>
            </a:r>
            <a:endParaRPr kumimoji="0" lang="en-NZ" sz="1600" b="0" i="0" u="none" strike="noStrike" kern="1200" cap="none" spc="0" normalizeH="0" baseline="0" noProof="0" dirty="0">
              <a:ln>
                <a:noFill/>
              </a:ln>
              <a:solidFill>
                <a:prstClr val="black"/>
              </a:solidFill>
              <a:effectLst/>
              <a:uLnTx/>
              <a:uFillTx/>
              <a:latin typeface="Calibri" panose="020F0502020204030204"/>
            </a:endParaRPr>
          </a:p>
          <a:p>
            <a:pPr marL="171450" lvl="0" indent="-171450">
              <a:buFont typeface="Arial" panose="020B0604020202020204" pitchFamily="34" charset="0"/>
              <a:buChar char="•"/>
              <a:defRPr/>
            </a:pPr>
            <a:r>
              <a:rPr lang="en-NZ" sz="1600" dirty="0">
                <a:solidFill>
                  <a:prstClr val="black"/>
                </a:solidFill>
              </a:rPr>
              <a:t>Demand from offshore tour wholesalers/agents</a:t>
            </a:r>
          </a:p>
          <a:p>
            <a:pPr marL="171450" lvl="0" indent="-171450">
              <a:buFont typeface="Arial" panose="020B0604020202020204" pitchFamily="34" charset="0"/>
              <a:buChar char="•"/>
              <a:defRPr/>
            </a:pPr>
            <a:r>
              <a:rPr lang="en-NZ" sz="1600" dirty="0">
                <a:solidFill>
                  <a:prstClr val="black"/>
                </a:solidFill>
              </a:rPr>
              <a:t>Booking levels held by inbound </a:t>
            </a:r>
            <a:r>
              <a:rPr lang="en-NZ" sz="1600">
                <a:solidFill>
                  <a:prstClr val="black"/>
                </a:solidFill>
              </a:rPr>
              <a:t>tour operators (ITOs)</a:t>
            </a:r>
            <a:endParaRPr lang="en-NZ" sz="1600" dirty="0">
              <a:solidFill>
                <a:prstClr val="black"/>
              </a:solidFill>
            </a:endParaRPr>
          </a:p>
          <a:p>
            <a:pPr marL="171450" lvl="0" indent="-171450">
              <a:buFont typeface="Arial" panose="020B0604020202020204" pitchFamily="34" charset="0"/>
              <a:buChar char="•"/>
              <a:defRPr/>
            </a:pPr>
            <a:r>
              <a:rPr lang="en-NZ" sz="1600" dirty="0">
                <a:solidFill>
                  <a:prstClr val="black"/>
                </a:solidFill>
              </a:rPr>
              <a:t>High booking level from Australia, US for 23-24 season</a:t>
            </a:r>
          </a:p>
          <a:p>
            <a:pPr marL="171450" lvl="0" indent="-171450">
              <a:buFont typeface="Arial" panose="020B0604020202020204" pitchFamily="34" charset="0"/>
              <a:buChar char="•"/>
              <a:defRPr/>
            </a:pPr>
            <a:r>
              <a:rPr lang="en-GB" sz="1600" dirty="0">
                <a:solidFill>
                  <a:prstClr val="black"/>
                </a:solidFill>
              </a:rPr>
              <a:t>FIFA Women’s World Cup games Feb, Jul-Aug 2023</a:t>
            </a:r>
          </a:p>
          <a:p>
            <a:pPr marL="171450" lvl="0" indent="-171450">
              <a:buFont typeface="Arial" panose="020B0604020202020204" pitchFamily="34" charset="0"/>
              <a:buChar char="•"/>
              <a:defRPr/>
            </a:pPr>
            <a:r>
              <a:rPr lang="en-GB" sz="1600" dirty="0">
                <a:solidFill>
                  <a:prstClr val="black"/>
                </a:solidFill>
              </a:rPr>
              <a:t>Return of cruise by Oct 2022 (turnaround pax)</a:t>
            </a:r>
            <a:endParaRPr lang="en-NZ" sz="1600" dirty="0">
              <a:solidFill>
                <a:prstClr val="black"/>
              </a:solidFill>
            </a:endParaRPr>
          </a:p>
          <a:p>
            <a:pPr marL="171450" lvl="0" indent="-171450">
              <a:buFont typeface="Arial" panose="020B0604020202020204" pitchFamily="34" charset="0"/>
              <a:buChar char="•"/>
              <a:defRPr/>
            </a:pPr>
            <a:r>
              <a:rPr lang="en-NZ" sz="1600" dirty="0">
                <a:solidFill>
                  <a:prstClr val="black"/>
                </a:solidFill>
                <a:latin typeface="Calibri" panose="020F0502020204030204"/>
              </a:rPr>
              <a:t>Slow visitor visa processing times, losing business</a:t>
            </a:r>
            <a:r>
              <a:rPr kumimoji="0" lang="en-NZ" sz="1600" b="0" i="0" u="none" strike="noStrike" kern="1200" cap="none" spc="0" normalizeH="0" baseline="0" noProof="0" dirty="0">
                <a:ln>
                  <a:noFill/>
                </a:ln>
                <a:solidFill>
                  <a:prstClr val="black"/>
                </a:solidFill>
                <a:effectLst/>
                <a:uLnTx/>
                <a:uFillTx/>
                <a:latin typeface="Calibri" panose="020F0502020204030204"/>
              </a:rPr>
              <a:t> </a:t>
            </a:r>
            <a:endParaRPr lang="en-NZ" sz="1600" dirty="0">
              <a:solidFill>
                <a:prstClr val="black"/>
              </a:solidFill>
              <a:latin typeface="Calibri" panose="020F0502020204030204"/>
            </a:endParaRPr>
          </a:p>
          <a:p>
            <a:pPr marL="171450" lvl="0" indent="-171450">
              <a:buFont typeface="Arial" panose="020B0604020202020204" pitchFamily="34" charset="0"/>
              <a:buChar char="•"/>
              <a:defRPr/>
            </a:pPr>
            <a:r>
              <a:rPr kumimoji="0" lang="en-NZ" sz="1600" b="0" i="0" u="none" strike="noStrike" kern="1200" cap="none" spc="0" normalizeH="0" baseline="0" noProof="0" dirty="0">
                <a:ln>
                  <a:noFill/>
                </a:ln>
                <a:solidFill>
                  <a:prstClr val="black"/>
                </a:solidFill>
                <a:effectLst/>
                <a:uLnTx/>
                <a:uFillTx/>
                <a:latin typeface="Calibri" panose="020F0502020204030204"/>
              </a:rPr>
              <a:t>WHV holders return to NZ</a:t>
            </a:r>
          </a:p>
          <a:p>
            <a:pPr marL="171450" indent="-171450">
              <a:buFont typeface="Arial" panose="020B0604020202020204" pitchFamily="34" charset="0"/>
              <a:buChar char="•"/>
              <a:defRPr/>
            </a:pPr>
            <a:r>
              <a:rPr lang="en-NZ" sz="1600" dirty="0">
                <a:solidFill>
                  <a:prstClr val="black"/>
                </a:solidFill>
              </a:rPr>
              <a:t>China market return from Oct 2023 (estimate)</a:t>
            </a:r>
          </a:p>
          <a:p>
            <a:pPr marL="171450" indent="-171450">
              <a:buFont typeface="Arial" panose="020B0604020202020204" pitchFamily="34" charset="0"/>
              <a:buChar char="•"/>
              <a:defRPr/>
            </a:pPr>
            <a:r>
              <a:rPr lang="en-NZ" sz="1600" dirty="0">
                <a:solidFill>
                  <a:prstClr val="black"/>
                </a:solidFill>
              </a:rPr>
              <a:t>Russia-Ukraine War and Europe energy crisis</a:t>
            </a:r>
          </a:p>
          <a:p>
            <a:pPr marL="171450" indent="-171450">
              <a:buFont typeface="Arial" panose="020B0604020202020204" pitchFamily="34" charset="0"/>
              <a:buChar char="•"/>
              <a:defRPr/>
            </a:pPr>
            <a:r>
              <a:rPr lang="en-NZ" sz="1600" dirty="0">
                <a:solidFill>
                  <a:prstClr val="black"/>
                </a:solidFill>
              </a:rPr>
              <a:t>Displaced visitor flow from Europe to NZ</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prstClr val="black"/>
                </a:solidFill>
                <a:effectLst/>
                <a:uLnTx/>
                <a:uFillTx/>
                <a:latin typeface="Calibri" panose="020F0502020204030204"/>
              </a:rPr>
              <a:t>Geo-political/economic status in source </a:t>
            </a:r>
            <a:r>
              <a:rPr lang="en-NZ" sz="1600" dirty="0">
                <a:solidFill>
                  <a:prstClr val="black"/>
                </a:solidFill>
                <a:latin typeface="Calibri" panose="020F0502020204030204"/>
              </a:rPr>
              <a:t>markets e.g. worker shortage, inflation and wage rates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600" dirty="0">
                <a:solidFill>
                  <a:prstClr val="black"/>
                </a:solidFill>
                <a:latin typeface="Calibri" panose="020F0502020204030204"/>
              </a:rPr>
              <a:t>Higher airfares to NZ beyond 2023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a:rPr>
              <a:t>All NZ border travel restrictions </a:t>
            </a:r>
            <a:r>
              <a:rPr lang="en-GB" sz="1600" dirty="0">
                <a:solidFill>
                  <a:prstClr val="black"/>
                </a:solidFill>
                <a:latin typeface="Calibri" panose="020F0502020204030204"/>
              </a:rPr>
              <a:t>lifted by Oct 22</a:t>
            </a:r>
            <a:endParaRPr kumimoji="0" lang="en-GB" sz="1600" b="0" i="0" u="none" strike="noStrike" kern="1200" cap="none" spc="0" normalizeH="0" baseline="0" noProof="0" dirty="0">
              <a:ln>
                <a:noFill/>
              </a:ln>
              <a:solidFill>
                <a:prstClr val="black"/>
              </a:solidFill>
              <a:effectLst/>
              <a:uLnTx/>
              <a:uFillTx/>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600" b="0" i="0" u="none" strike="noStrike" kern="1200" cap="none" spc="0" normalizeH="0" baseline="0" noProof="0" dirty="0">
              <a:ln>
                <a:noFill/>
              </a:ln>
              <a:solidFill>
                <a:prstClr val="black"/>
              </a:solidFill>
              <a:effectLst/>
              <a:uLnTx/>
              <a:uFillTx/>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kumimoji="0" lang="en-NZ" sz="16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600" b="0" i="0" u="none" strike="noStrike" kern="1200" cap="none" spc="0" normalizeH="0" baseline="0" noProof="0" dirty="0">
              <a:ln>
                <a:noFill/>
              </a:ln>
              <a:solidFill>
                <a:prstClr val="black"/>
              </a:solidFill>
              <a:effectLst/>
              <a:uLnTx/>
              <a:uFillTx/>
              <a:latin typeface="Calibri" panose="020F0502020204030204"/>
            </a:endParaRPr>
          </a:p>
        </p:txBody>
      </p:sp>
      <p:sp>
        <p:nvSpPr>
          <p:cNvPr id="7" name="TextBox 6"/>
          <p:cNvSpPr txBox="1"/>
          <p:nvPr/>
        </p:nvSpPr>
        <p:spPr>
          <a:xfrm>
            <a:off x="7304411" y="5932096"/>
            <a:ext cx="301916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Spreadsheets showing return on a per country basis over 4 years are available on our </a:t>
            </a: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hlinkClick r:id="rId2" action="ppaction://hlinkfile"/>
              </a:rPr>
              <a:t>website</a:t>
            </a: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 or contact our office. </a:t>
            </a:r>
          </a:p>
        </p:txBody>
      </p:sp>
      <p:pic>
        <p:nvPicPr>
          <p:cNvPr id="4" name="Picture 3"/>
          <p:cNvPicPr>
            <a:picLocks noChangeAspect="1"/>
          </p:cNvPicPr>
          <p:nvPr/>
        </p:nvPicPr>
        <p:blipFill>
          <a:blip r:embed="rId3"/>
          <a:stretch>
            <a:fillRect/>
          </a:stretch>
        </p:blipFill>
        <p:spPr>
          <a:xfrm>
            <a:off x="8877179" y="1862817"/>
            <a:ext cx="3019165" cy="3485115"/>
          </a:xfrm>
          <a:prstGeom prst="rect">
            <a:avLst/>
          </a:prstGeom>
        </p:spPr>
      </p:pic>
      <p:sp>
        <p:nvSpPr>
          <p:cNvPr id="8" name="TextBox 7"/>
          <p:cNvSpPr txBox="1"/>
          <p:nvPr/>
        </p:nvSpPr>
        <p:spPr>
          <a:xfrm>
            <a:off x="9606977" y="2545668"/>
            <a:ext cx="143319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2000" b="1" i="0" u="none" strike="noStrike" kern="1200" cap="none" spc="0" normalizeH="0" baseline="0" noProof="0" dirty="0">
                <a:ln>
                  <a:noFill/>
                </a:ln>
                <a:solidFill>
                  <a:srgbClr val="0070C0"/>
                </a:solidFill>
                <a:effectLst/>
                <a:uLnTx/>
                <a:uFillTx/>
                <a:latin typeface="Calibri" panose="020F0502020204030204"/>
                <a:ea typeface="+mn-ea"/>
                <a:cs typeface="+mn-cs"/>
              </a:rPr>
              <a:t>2022-2025</a:t>
            </a:r>
          </a:p>
        </p:txBody>
      </p:sp>
      <p:sp>
        <p:nvSpPr>
          <p:cNvPr id="9" name="Rectangle 8"/>
          <p:cNvSpPr/>
          <p:nvPr/>
        </p:nvSpPr>
        <p:spPr>
          <a:xfrm>
            <a:off x="5396082" y="1753877"/>
            <a:ext cx="3311037" cy="249299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600" b="1" i="0" u="none" strike="noStrike" kern="1200" cap="none" spc="0" normalizeH="0" baseline="0" noProof="0" dirty="0">
                <a:ln>
                  <a:noFill/>
                </a:ln>
                <a:solidFill>
                  <a:prstClr val="black"/>
                </a:solidFill>
                <a:effectLst/>
                <a:uLnTx/>
                <a:uFillTx/>
                <a:latin typeface="Calibri" panose="020F0502020204030204"/>
              </a:rPr>
              <a:t>Visitor Market Return: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600" b="1" i="0" u="none" strike="noStrike" kern="1200" cap="none" spc="0" normalizeH="0" baseline="0" noProof="0" dirty="0">
              <a:ln>
                <a:noFill/>
              </a:ln>
              <a:solidFill>
                <a:prstClr val="black"/>
              </a:solidFill>
              <a:effectLst/>
              <a:uLnTx/>
              <a:uFillTx/>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prstClr val="black"/>
                </a:solidFill>
                <a:effectLst/>
                <a:uLnTx/>
                <a:uFillTx/>
                <a:latin typeface="Calibri" panose="020F0502020204030204"/>
              </a:rPr>
              <a:t>Australia from 13</a:t>
            </a:r>
            <a:r>
              <a:rPr kumimoji="0" lang="en-NZ" sz="1600" b="0" i="0" u="none" strike="noStrike" kern="1200" cap="none" spc="0" normalizeH="0" noProof="0" dirty="0">
                <a:ln>
                  <a:noFill/>
                </a:ln>
                <a:solidFill>
                  <a:prstClr val="black"/>
                </a:solidFill>
                <a:effectLst/>
                <a:uLnTx/>
                <a:uFillTx/>
                <a:latin typeface="Calibri" panose="020F0502020204030204"/>
              </a:rPr>
              <a:t> April</a:t>
            </a:r>
            <a:r>
              <a:rPr kumimoji="0" lang="en-NZ" sz="1600" b="0" i="0" u="none" strike="noStrike" kern="1200" cap="none" spc="0" normalizeH="0" baseline="0" noProof="0" dirty="0">
                <a:ln>
                  <a:noFill/>
                </a:ln>
                <a:solidFill>
                  <a:prstClr val="black"/>
                </a:solidFill>
                <a:effectLst/>
                <a:uLnTx/>
                <a:uFillTx/>
                <a:latin typeface="Calibri" panose="020F0502020204030204"/>
              </a:rPr>
              <a:t> 2022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0" u="none" strike="noStrike" kern="1200" cap="none" spc="0" normalizeH="0" baseline="0" noProof="0" dirty="0">
                <a:ln>
                  <a:noFill/>
                </a:ln>
                <a:effectLst/>
                <a:uLnTx/>
                <a:uFillTx/>
                <a:latin typeface="Calibri" panose="020F0502020204030204"/>
              </a:rPr>
              <a:t>USA/Canada from July 2022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effectLst/>
                <a:uLnTx/>
                <a:uFillTx/>
                <a:latin typeface="Calibri" panose="020F0502020204030204"/>
              </a:rPr>
              <a:t>UK/Europe from </a:t>
            </a:r>
            <a:r>
              <a:rPr lang="en-GB" sz="1600" dirty="0">
                <a:latin typeface="Calibri" panose="020F0502020204030204"/>
              </a:rPr>
              <a:t>Oct</a:t>
            </a:r>
            <a:r>
              <a:rPr kumimoji="0" lang="en-GB" sz="1600" b="0" i="0" u="none" strike="noStrike" kern="1200" cap="none" spc="0" normalizeH="0" baseline="0" noProof="0" dirty="0">
                <a:ln>
                  <a:noFill/>
                </a:ln>
                <a:effectLst/>
                <a:uLnTx/>
                <a:uFillTx/>
                <a:latin typeface="Calibri" panose="020F0502020204030204"/>
              </a:rPr>
              <a:t> 2022</a:t>
            </a:r>
            <a:endParaRPr kumimoji="0" lang="en-NZ" sz="1600" b="0" i="0" u="none" strike="noStrike" kern="1200" cap="none" spc="0" normalizeH="0" baseline="0" noProof="0" dirty="0">
              <a:ln>
                <a:noFill/>
              </a:ln>
              <a:effectLst/>
              <a:uLnTx/>
              <a:uFillTx/>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0" u="none" strike="noStrike" kern="1200" cap="none" spc="0" normalizeH="0" baseline="0" noProof="0" dirty="0">
                <a:ln>
                  <a:noFill/>
                </a:ln>
                <a:effectLst/>
                <a:uLnTx/>
                <a:uFillTx/>
                <a:latin typeface="Calibri" panose="020F0502020204030204"/>
              </a:rPr>
              <a:t>Asia from </a:t>
            </a:r>
            <a:r>
              <a:rPr lang="en-NZ" sz="1600" dirty="0">
                <a:latin typeface="Calibri" panose="020F0502020204030204"/>
              </a:rPr>
              <a:t>Oct</a:t>
            </a:r>
            <a:r>
              <a:rPr kumimoji="0" lang="en-NZ" sz="1600" b="0" i="0" u="none" strike="noStrike" kern="1200" cap="none" spc="0" normalizeH="0" baseline="0" noProof="0" dirty="0">
                <a:ln>
                  <a:noFill/>
                </a:ln>
                <a:effectLst/>
                <a:uLnTx/>
                <a:uFillTx/>
                <a:latin typeface="Calibri" panose="020F0502020204030204"/>
              </a:rPr>
              <a:t> 2022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600" dirty="0">
                <a:latin typeface="Calibri" panose="020F0502020204030204"/>
              </a:rPr>
              <a:t>China from Oct 2023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600" b="0" i="0" u="none" strike="noStrike" kern="1200" cap="none" spc="0" normalizeH="0" baseline="0" noProof="0" dirty="0">
              <a:ln>
                <a:noFill/>
              </a:ln>
              <a:effectLst/>
              <a:uLnTx/>
              <a:uFillTx/>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en-NZ" sz="1400" i="1" dirty="0">
                <a:latin typeface="Calibri" panose="020F0502020204030204"/>
              </a:rPr>
              <a:t>NZ visitor season starts 1 Oct 2022 and runs to 30 April 2023. </a:t>
            </a:r>
            <a:endParaRPr kumimoji="0" lang="en-NZ" sz="1400" b="0" i="1" u="none" strike="noStrike" kern="1200" cap="none" spc="0" normalizeH="0" baseline="0" noProof="0" dirty="0">
              <a:ln>
                <a:noFill/>
              </a:ln>
              <a:effectLst/>
              <a:uLnTx/>
              <a:uFillTx/>
              <a:latin typeface="Calibri" panose="020F0502020204030204"/>
            </a:endParaRPr>
          </a:p>
        </p:txBody>
      </p:sp>
      <p:sp>
        <p:nvSpPr>
          <p:cNvPr id="10" name="TextBox 9"/>
          <p:cNvSpPr txBox="1"/>
          <p:nvPr/>
        </p:nvSpPr>
        <p:spPr>
          <a:xfrm>
            <a:off x="318433" y="6311761"/>
            <a:ext cx="1053311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Source: TECNZ updated </a:t>
            </a:r>
            <a:r>
              <a:rPr lang="en-NZ" sz="1200" i="1" dirty="0">
                <a:solidFill>
                  <a:prstClr val="black"/>
                </a:solidFill>
                <a:latin typeface="Calibri" panose="020F0502020204030204"/>
              </a:rPr>
              <a:t>22 November</a:t>
            </a: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 2022</a:t>
            </a:r>
          </a:p>
        </p:txBody>
      </p:sp>
    </p:spTree>
    <p:extLst>
      <p:ext uri="{BB962C8B-B14F-4D97-AF65-F5344CB8AC3E}">
        <p14:creationId xmlns:p14="http://schemas.microsoft.com/office/powerpoint/2010/main" val="2156094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34318" y="424806"/>
            <a:ext cx="11424384"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NZ" sz="2800" b="1" i="0" u="none" strike="noStrike" kern="1200" cap="none" spc="0" normalizeH="0" baseline="0" noProof="0" dirty="0">
                <a:ln>
                  <a:noFill/>
                </a:ln>
                <a:solidFill>
                  <a:prstClr val="black"/>
                </a:solidFill>
                <a:effectLst/>
                <a:uLnTx/>
                <a:uFillTx/>
                <a:latin typeface="Calibri" panose="020F0502020204030204"/>
                <a:ea typeface="+mj-ea"/>
                <a:cs typeface="+mj-cs"/>
              </a:rPr>
              <a:t>Summary: Forecast of International Visitors/$ Returning YE May 2022-2025</a:t>
            </a:r>
          </a:p>
        </p:txBody>
      </p:sp>
      <p:sp>
        <p:nvSpPr>
          <p:cNvPr id="3" name="TextBox 2"/>
          <p:cNvSpPr txBox="1"/>
          <p:nvPr/>
        </p:nvSpPr>
        <p:spPr>
          <a:xfrm>
            <a:off x="352365" y="1271016"/>
            <a:ext cx="11505317" cy="473975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srgbClr val="00B050"/>
                </a:solidFill>
                <a:effectLst/>
                <a:uLnTx/>
                <a:uFillTx/>
                <a:latin typeface="Calibri" panose="020F0502020204030204"/>
                <a:ea typeface="+mn-ea"/>
                <a:cs typeface="+mn-cs"/>
              </a:rPr>
              <a:t>Key message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The return of pre-COVID visitor numbers and spend will be a phased process over a period of </a:t>
            </a:r>
            <a:r>
              <a:rPr lang="en-NZ" dirty="0">
                <a:solidFill>
                  <a:prstClr val="black"/>
                </a:solidFill>
                <a:latin typeface="Calibri" panose="020F0502020204030204"/>
              </a:rPr>
              <a:t>3</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 years.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By YE May 2025 TECNZ forecasts</a:t>
            </a:r>
            <a:r>
              <a:rPr kumimoji="0" lang="en-NZ" sz="1800" b="0" i="0" u="none" strike="noStrike" kern="1200" cap="none" spc="0" normalizeH="0" baseline="0" noProof="0" dirty="0">
                <a:ln>
                  <a:noFill/>
                </a:ln>
                <a:effectLst/>
                <a:uLnTx/>
                <a:uFillTx/>
                <a:latin typeface="Calibri" panose="020F0502020204030204"/>
                <a:ea typeface="+mn-ea"/>
                <a:cs typeface="+mn-cs"/>
              </a:rPr>
              <a:t> </a:t>
            </a:r>
            <a:r>
              <a:rPr lang="en-NZ" dirty="0">
                <a:latin typeface="Calibri" panose="020F0502020204030204"/>
              </a:rPr>
              <a:t>98.7</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 of annual arrivals will return.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1" i="0" u="none" strike="noStrike" kern="1200" cap="none" spc="0" normalizeH="0" baseline="0" noProof="0" dirty="0">
              <a:ln>
                <a:noFill/>
              </a:ln>
              <a:solidFill>
                <a:srgbClr val="00B05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srgbClr val="00B050"/>
                </a:solidFill>
                <a:effectLst/>
                <a:uLnTx/>
                <a:uFillTx/>
                <a:latin typeface="Calibri" panose="020F0502020204030204"/>
                <a:ea typeface="+mn-ea"/>
                <a:cs typeface="+mn-cs"/>
              </a:rPr>
              <a:t>Arrivals (000’s):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By YE May 2023 annual number of arrivals 2,134,802 = </a:t>
            </a:r>
            <a:r>
              <a:rPr lang="en-NZ" dirty="0">
                <a:solidFill>
                  <a:prstClr val="black"/>
                </a:solidFill>
                <a:latin typeface="Calibri" panose="020F0502020204030204"/>
              </a:rPr>
              <a:t>63.1</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By YE May 2024 annual number of arrivals 2,900,284 = </a:t>
            </a:r>
            <a:r>
              <a:rPr lang="en-NZ" dirty="0">
                <a:latin typeface="Calibri" panose="020F0502020204030204"/>
              </a:rPr>
              <a:t>85.9</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By YE May 2025 annual number of arrivals  3,283,746= </a:t>
            </a:r>
            <a:r>
              <a:rPr lang="en-NZ" dirty="0">
                <a:latin typeface="Calibri" panose="020F0502020204030204"/>
              </a:rPr>
              <a:t>98.7</a:t>
            </a:r>
            <a:r>
              <a:rPr kumimoji="0" lang="en-NZ" sz="1800" b="0" i="0" u="none" strike="noStrike" kern="1200" cap="none" spc="0" normalizeH="0" baseline="0" noProof="0" dirty="0">
                <a:ln>
                  <a:noFill/>
                </a:ln>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srgbClr val="00B050"/>
                </a:solidFill>
                <a:effectLst/>
                <a:uLnTx/>
                <a:uFillTx/>
                <a:latin typeface="Calibri" panose="020F0502020204030204"/>
                <a:ea typeface="+mn-ea"/>
                <a:cs typeface="+mn-cs"/>
              </a:rPr>
              <a:t>Visitor Spend ($M):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By YE May 2023 annual visitor spend </a:t>
            </a:r>
            <a:r>
              <a:rPr kumimoji="0" lang="en-NZ" sz="1800" b="0" i="0" u="none" strike="noStrike" kern="1200" cap="none" spc="0" normalizeH="0" baseline="0" noProof="0" dirty="0">
                <a:ln>
                  <a:noFill/>
                </a:ln>
                <a:effectLst/>
                <a:uLnTx/>
                <a:uFillTx/>
                <a:latin typeface="Calibri" panose="020F0502020204030204"/>
                <a:ea typeface="+mn-ea"/>
                <a:cs typeface="+mn-cs"/>
              </a:rPr>
              <a:t>$7,799   </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billion = </a:t>
            </a:r>
            <a:r>
              <a:rPr kumimoji="0" lang="en-NZ" sz="1800" b="0" i="0" u="none" strike="noStrike" kern="1200" cap="none" spc="0" normalizeH="0" baseline="0" noProof="0" dirty="0">
                <a:ln>
                  <a:noFill/>
                </a:ln>
                <a:effectLst/>
                <a:uLnTx/>
                <a:uFillTx/>
                <a:latin typeface="Calibri" panose="020F0502020204030204"/>
                <a:ea typeface="+mn-ea"/>
                <a:cs typeface="+mn-cs"/>
              </a:rPr>
              <a:t>57</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By YE May 2024 annual visitor spend </a:t>
            </a:r>
            <a:r>
              <a:rPr kumimoji="0" lang="en-NZ" sz="1800" b="0" i="0" u="none" strike="noStrike" kern="1200" cap="none" spc="0" normalizeH="0" baseline="0" noProof="0" dirty="0">
                <a:ln>
                  <a:noFill/>
                </a:ln>
                <a:effectLst/>
                <a:uLnTx/>
                <a:uFillTx/>
                <a:latin typeface="Calibri" panose="020F0502020204030204"/>
                <a:ea typeface="+mn-ea"/>
                <a:cs typeface="+mn-cs"/>
              </a:rPr>
              <a:t>$11,300 </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billion = </a:t>
            </a:r>
            <a:r>
              <a:rPr lang="en-NZ" dirty="0">
                <a:latin typeface="Calibri" panose="020F0502020204030204"/>
              </a:rPr>
              <a:t>83</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By YE May 2025 annual visitor spend </a:t>
            </a:r>
            <a:r>
              <a:rPr kumimoji="0" lang="en-NZ" sz="1800" b="0" i="0" u="none" strike="noStrike" kern="1200" cap="none" spc="0" normalizeH="0" baseline="0" noProof="0" dirty="0">
                <a:ln>
                  <a:noFill/>
                </a:ln>
                <a:effectLst/>
                <a:uLnTx/>
                <a:uFillTx/>
                <a:latin typeface="Calibri" panose="020F0502020204030204"/>
                <a:ea typeface="+mn-ea"/>
                <a:cs typeface="+mn-cs"/>
              </a:rPr>
              <a:t>$</a:t>
            </a:r>
            <a:r>
              <a:rPr lang="en-NZ" dirty="0">
                <a:latin typeface="Calibri" panose="020F0502020204030204"/>
              </a:rPr>
              <a:t>13,298</a:t>
            </a:r>
            <a:r>
              <a:rPr kumimoji="0" lang="en-NZ" sz="1800" b="0" i="0" u="none" strike="noStrike" kern="1200" cap="none" spc="0" normalizeH="0" baseline="0" noProof="0" dirty="0">
                <a:ln>
                  <a:noFill/>
                </a:ln>
                <a:effectLst/>
                <a:uLnTx/>
                <a:uFillTx/>
                <a:latin typeface="Calibri" panose="020F0502020204030204"/>
                <a:ea typeface="+mn-ea"/>
                <a:cs typeface="+mn-cs"/>
              </a:rPr>
              <a:t> </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billion = </a:t>
            </a:r>
            <a:r>
              <a:rPr lang="en-NZ" dirty="0">
                <a:latin typeface="Calibri" panose="020F0502020204030204"/>
              </a:rPr>
              <a:t>97</a:t>
            </a:r>
            <a:r>
              <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400" b="0" i="1" u="none" strike="noStrike" kern="1200" cap="none" spc="0" normalizeH="0" baseline="0" noProof="0" dirty="0">
                <a:ln>
                  <a:noFill/>
                </a:ln>
                <a:solidFill>
                  <a:prstClr val="black"/>
                </a:solidFill>
                <a:effectLst/>
                <a:uLnTx/>
                <a:uFillTx/>
                <a:latin typeface="Calibri" panose="020F0502020204030204"/>
                <a:ea typeface="+mn-ea"/>
                <a:cs typeface="+mn-cs"/>
              </a:rPr>
              <a:t>TECNZ has forecast annual visitor arrivals and visitor spend on the key 30 visitor markets Stats NZ used to report on pre-COVID March 2020. </a:t>
            </a:r>
          </a:p>
        </p:txBody>
      </p:sp>
      <p:sp>
        <p:nvSpPr>
          <p:cNvPr id="4" name="AutoShape 4" descr="Green money bag icon - Free green money bag ic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Picture 5"/>
          <p:cNvPicPr>
            <a:picLocks noChangeAspect="1"/>
          </p:cNvPicPr>
          <p:nvPr/>
        </p:nvPicPr>
        <p:blipFill>
          <a:blip r:embed="rId2"/>
          <a:stretch>
            <a:fillRect/>
          </a:stretch>
        </p:blipFill>
        <p:spPr>
          <a:xfrm>
            <a:off x="6926072" y="4555744"/>
            <a:ext cx="743712" cy="879538"/>
          </a:xfrm>
          <a:prstGeom prst="rect">
            <a:avLst/>
          </a:prstGeom>
        </p:spPr>
      </p:pic>
      <p:pic>
        <p:nvPicPr>
          <p:cNvPr id="8" name="Picture 7"/>
          <p:cNvPicPr>
            <a:picLocks noChangeAspect="1"/>
          </p:cNvPicPr>
          <p:nvPr/>
        </p:nvPicPr>
        <p:blipFill>
          <a:blip r:embed="rId3"/>
          <a:stretch>
            <a:fillRect/>
          </a:stretch>
        </p:blipFill>
        <p:spPr>
          <a:xfrm>
            <a:off x="6724904" y="2799659"/>
            <a:ext cx="1115568" cy="1115568"/>
          </a:xfrm>
          <a:prstGeom prst="rect">
            <a:avLst/>
          </a:prstGeom>
        </p:spPr>
      </p:pic>
      <p:sp>
        <p:nvSpPr>
          <p:cNvPr id="7" name="TextBox 6"/>
          <p:cNvSpPr txBox="1"/>
          <p:nvPr/>
        </p:nvSpPr>
        <p:spPr>
          <a:xfrm>
            <a:off x="336721" y="6251209"/>
            <a:ext cx="1053311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Source: TECNZ updated </a:t>
            </a:r>
            <a:r>
              <a:rPr lang="en-NZ" sz="1200" i="1" dirty="0">
                <a:solidFill>
                  <a:prstClr val="black"/>
                </a:solidFill>
                <a:latin typeface="Calibri" panose="020F0502020204030204"/>
              </a:rPr>
              <a:t>22 November</a:t>
            </a: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 2022</a:t>
            </a:r>
          </a:p>
        </p:txBody>
      </p:sp>
      <p:sp>
        <p:nvSpPr>
          <p:cNvPr id="5" name="TextBox 4">
            <a:extLst>
              <a:ext uri="{FF2B5EF4-FFF2-40B4-BE49-F238E27FC236}">
                <a16:creationId xmlns:a16="http://schemas.microsoft.com/office/drawing/2014/main" id="{FDBF8063-9CAB-010D-7CFE-D9C83E35823D}"/>
              </a:ext>
            </a:extLst>
          </p:cNvPr>
          <p:cNvSpPr txBox="1"/>
          <p:nvPr/>
        </p:nvSpPr>
        <p:spPr>
          <a:xfrm>
            <a:off x="9520882" y="3276600"/>
            <a:ext cx="2387600" cy="2246769"/>
          </a:xfrm>
          <a:prstGeom prst="rect">
            <a:avLst/>
          </a:prstGeom>
          <a:noFill/>
        </p:spPr>
        <p:txBody>
          <a:bodyPr wrap="square" rtlCol="0">
            <a:spAutoFit/>
          </a:bodyPr>
          <a:lstStyle/>
          <a:p>
            <a:r>
              <a:rPr lang="en-NZ" sz="1400" dirty="0"/>
              <a:t>We have added 12% to pre-Covid visitor spend ($) levels across most markets to factor in higher saving rates and longer length of stay trends. China as a high spend market and its slow recovery rate may prevent annual visitor spend exceeding pre-Covid levels in the next 1-2 years.</a:t>
            </a:r>
          </a:p>
        </p:txBody>
      </p:sp>
    </p:spTree>
    <p:extLst>
      <p:ext uri="{BB962C8B-B14F-4D97-AF65-F5344CB8AC3E}">
        <p14:creationId xmlns:p14="http://schemas.microsoft.com/office/powerpoint/2010/main" val="2297613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6" y="179742"/>
            <a:ext cx="12030743" cy="1019623"/>
          </a:xfrm>
        </p:spPr>
        <p:txBody>
          <a:bodyPr>
            <a:normAutofit/>
          </a:bodyPr>
          <a:lstStyle/>
          <a:p>
            <a:pPr algn="ctr"/>
            <a:r>
              <a:rPr lang="en-NZ" sz="2400" b="1" dirty="0">
                <a:latin typeface="+mn-lt"/>
              </a:rPr>
              <a:t>NZ International Tourism Recovery Roadmap (No. Arrivals 000’s and % Recovery)</a:t>
            </a:r>
            <a:br>
              <a:rPr lang="en-NZ" sz="1400" b="1" dirty="0">
                <a:latin typeface="+mn-lt"/>
              </a:rPr>
            </a:br>
            <a:r>
              <a:rPr lang="en-NZ" sz="1400" dirty="0">
                <a:solidFill>
                  <a:schemeClr val="tx2"/>
                </a:solidFill>
                <a:latin typeface="+mn-lt"/>
              </a:rPr>
              <a:t>Market recovery based on Australia from April 2022, USA from July 2022, UK/Europe from Oct 2022, Asia from Oct 2022 and </a:t>
            </a:r>
            <a:r>
              <a:rPr lang="en-NZ" sz="1400" dirty="0">
                <a:solidFill>
                  <a:schemeClr val="tx2"/>
                </a:solidFill>
                <a:latin typeface="Calibri" panose="020F0502020204030204"/>
              </a:rPr>
              <a:t>China from Oct 2023 </a:t>
            </a:r>
            <a:br>
              <a:rPr lang="en-NZ" sz="1400" dirty="0">
                <a:solidFill>
                  <a:schemeClr val="tx2"/>
                </a:solidFill>
                <a:latin typeface="+mn-lt"/>
              </a:rPr>
            </a:br>
            <a:r>
              <a:rPr lang="en-NZ" sz="1400" dirty="0">
                <a:solidFill>
                  <a:schemeClr val="tx2"/>
                </a:solidFill>
                <a:latin typeface="+mn-lt"/>
              </a:rPr>
              <a:t>By YE May 2025, total annual visitor arrivals 98.7% of pre-COVID arrivals Mar 2020 (3,283,746). Long-haul markets travel from 1 Oct for a NZ season</a:t>
            </a:r>
            <a:br>
              <a:rPr lang="en-NZ" sz="1400" dirty="0">
                <a:solidFill>
                  <a:schemeClr val="tx2"/>
                </a:solidFill>
                <a:latin typeface="+mn-lt"/>
              </a:rPr>
            </a:br>
            <a:endParaRPr lang="en-NZ" sz="1400" dirty="0">
              <a:solidFill>
                <a:schemeClr val="tx2"/>
              </a:solidFill>
              <a:latin typeface="+mn-lt"/>
            </a:endParaRPr>
          </a:p>
        </p:txBody>
      </p:sp>
      <p:sp>
        <p:nvSpPr>
          <p:cNvPr id="3" name="Content Placeholder 2"/>
          <p:cNvSpPr>
            <a:spLocks noGrp="1"/>
          </p:cNvSpPr>
          <p:nvPr>
            <p:ph idx="1"/>
          </p:nvPr>
        </p:nvSpPr>
        <p:spPr>
          <a:xfrm>
            <a:off x="550308" y="1715864"/>
            <a:ext cx="10515600" cy="4819688"/>
          </a:xfrm>
        </p:spPr>
        <p:txBody>
          <a:bodyPr>
            <a:noAutofit/>
          </a:bodyPr>
          <a:lstStyle/>
          <a:p>
            <a:pPr marL="0" indent="0">
              <a:buNone/>
            </a:pPr>
            <a:r>
              <a:rPr lang="en-NZ" sz="1600" dirty="0"/>
              <a:t>Australia</a:t>
            </a:r>
          </a:p>
          <a:p>
            <a:pPr marL="0" indent="0">
              <a:buNone/>
            </a:pPr>
            <a:r>
              <a:rPr lang="en-NZ" sz="1600" dirty="0"/>
              <a:t>USA		</a:t>
            </a:r>
          </a:p>
          <a:p>
            <a:pPr marL="0" indent="0">
              <a:buNone/>
            </a:pPr>
            <a:r>
              <a:rPr lang="en-NZ" sz="1600" dirty="0"/>
              <a:t>China</a:t>
            </a:r>
          </a:p>
          <a:p>
            <a:pPr marL="0" indent="0">
              <a:buNone/>
            </a:pPr>
            <a:r>
              <a:rPr lang="en-NZ" sz="1600" dirty="0"/>
              <a:t>UK</a:t>
            </a:r>
          </a:p>
          <a:p>
            <a:pPr marL="0" indent="0">
              <a:buNone/>
            </a:pPr>
            <a:r>
              <a:rPr lang="en-NZ" sz="1600" dirty="0"/>
              <a:t>Germany</a:t>
            </a:r>
          </a:p>
          <a:p>
            <a:pPr marL="0" indent="0">
              <a:buNone/>
            </a:pPr>
            <a:r>
              <a:rPr lang="en-NZ" sz="1600" dirty="0"/>
              <a:t>Japan</a:t>
            </a:r>
          </a:p>
          <a:p>
            <a:pPr marL="0" indent="0">
              <a:buNone/>
            </a:pPr>
            <a:r>
              <a:rPr lang="en-NZ" sz="1600" dirty="0"/>
              <a:t>South Korea</a:t>
            </a:r>
          </a:p>
          <a:p>
            <a:pPr marL="0" indent="0">
              <a:buNone/>
            </a:pPr>
            <a:r>
              <a:rPr lang="en-NZ" sz="1600" dirty="0"/>
              <a:t>India</a:t>
            </a:r>
          </a:p>
          <a:p>
            <a:pPr marL="0" indent="0">
              <a:buNone/>
            </a:pPr>
            <a:r>
              <a:rPr lang="en-NZ" sz="1600" dirty="0"/>
              <a:t>Singapore</a:t>
            </a:r>
          </a:p>
          <a:p>
            <a:pPr marL="0" indent="0">
              <a:buNone/>
            </a:pPr>
            <a:r>
              <a:rPr lang="en-NZ" sz="1600" dirty="0"/>
              <a:t>Taiwan </a:t>
            </a:r>
          </a:p>
          <a:p>
            <a:pPr marL="0" indent="0">
              <a:buNone/>
            </a:pPr>
            <a:r>
              <a:rPr lang="en-NZ" sz="1600" dirty="0"/>
              <a:t>Hong Kong</a:t>
            </a:r>
          </a:p>
          <a:p>
            <a:pPr marL="0" indent="0">
              <a:buNone/>
            </a:pPr>
            <a:r>
              <a:rPr lang="en-NZ" sz="1600" dirty="0"/>
              <a:t>France</a:t>
            </a:r>
          </a:p>
          <a:p>
            <a:pPr marL="0" indent="0">
              <a:buNone/>
            </a:pPr>
            <a:r>
              <a:rPr lang="en-NZ" sz="1600" dirty="0"/>
              <a:t>The Netherlands</a:t>
            </a:r>
          </a:p>
        </p:txBody>
      </p:sp>
      <p:graphicFrame>
        <p:nvGraphicFramePr>
          <p:cNvPr id="9" name="Diagram 8"/>
          <p:cNvGraphicFramePr/>
          <p:nvPr>
            <p:extLst>
              <p:ext uri="{D42A27DB-BD31-4B8C-83A1-F6EECF244321}">
                <p14:modId xmlns:p14="http://schemas.microsoft.com/office/powerpoint/2010/main" val="3406721514"/>
              </p:ext>
            </p:extLst>
          </p:nvPr>
        </p:nvGraphicFramePr>
        <p:xfrm>
          <a:off x="5057552" y="1126438"/>
          <a:ext cx="4843725" cy="624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30" name="Picture 6" descr="https://www.worldometers.info/img/flags/small/tn_as-flag.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0217" y="1731580"/>
            <a:ext cx="366489" cy="21679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Flag of the Republic of China - Wikipedi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6021" y="4810862"/>
            <a:ext cx="350381" cy="23352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Flag of Hong Kong - Wikipedia"/>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0801" y="5172896"/>
            <a:ext cx="342649" cy="228432"/>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Buy Singapore National Flag Online | Printed &amp; Sewn Flags | 13 sizes"/>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39875" y="4543484"/>
            <a:ext cx="353789" cy="23585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7690" y="3785785"/>
            <a:ext cx="365273" cy="244262"/>
          </a:xfrm>
          <a:prstGeom prst="rect">
            <a:avLst/>
          </a:prstGeom>
        </p:spPr>
      </p:pic>
      <p:pic>
        <p:nvPicPr>
          <p:cNvPr id="1048" name="Picture 24" descr="https://www.worldometers.info/img/flags/small/tn_ch-flag.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66700" y="2380455"/>
            <a:ext cx="362798" cy="243897"/>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https://www.worldometers.info/img/flags/small/tn_in-flag.gi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31880" y="4138895"/>
            <a:ext cx="365943" cy="243962"/>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s://www.worldometers.info/img/flags/small/tn_us-flag.gif"/>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5579" y="2069851"/>
            <a:ext cx="361832" cy="189962"/>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s://www.worldometers.info/img/flags/small/tn_uk-flag.gi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5129" y="2767732"/>
            <a:ext cx="346690" cy="206361"/>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https://www.worldometers.info/img/flags/small/tn_gm-flag.gif"/>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1041" y="3127238"/>
            <a:ext cx="346872" cy="213905"/>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https://www.worldometers.info/img/flags/small/tn_ja-flag.gif"/>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18755" y="3443588"/>
            <a:ext cx="394100" cy="26273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8" descr="https://www.worldometers.info/img/flags/small/tn_fr-flag.gif"/>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flipV="1">
            <a:off x="131564" y="5546864"/>
            <a:ext cx="345320" cy="230213"/>
          </a:xfrm>
          <a:prstGeom prst="rect">
            <a:avLst/>
          </a:prstGeom>
          <a:noFill/>
          <a:extLst>
            <a:ext uri="{909E8E84-426E-40DD-AFC4-6F175D3DCCD1}">
              <a14:hiddenFill xmlns:a14="http://schemas.microsoft.com/office/drawing/2010/main">
                <a:solidFill>
                  <a:srgbClr val="FFFFFF"/>
                </a:solidFill>
              </a14:hiddenFill>
            </a:ext>
          </a:extLst>
        </p:spPr>
      </p:pic>
      <p:sp>
        <p:nvSpPr>
          <p:cNvPr id="16" name="Right Arrow 15"/>
          <p:cNvSpPr/>
          <p:nvPr/>
        </p:nvSpPr>
        <p:spPr>
          <a:xfrm>
            <a:off x="5184192" y="1707634"/>
            <a:ext cx="6240364" cy="399357"/>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ight Arrow 29"/>
          <p:cNvSpPr/>
          <p:nvPr/>
        </p:nvSpPr>
        <p:spPr>
          <a:xfrm>
            <a:off x="5184192" y="2047783"/>
            <a:ext cx="6240364" cy="392427"/>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ight Arrow 30"/>
          <p:cNvSpPr/>
          <p:nvPr/>
        </p:nvSpPr>
        <p:spPr>
          <a:xfrm>
            <a:off x="5184192" y="2379695"/>
            <a:ext cx="6240364" cy="39364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TextBox 16"/>
          <p:cNvSpPr txBox="1"/>
          <p:nvPr/>
        </p:nvSpPr>
        <p:spPr>
          <a:xfrm>
            <a:off x="19250" y="6322203"/>
            <a:ext cx="1053311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Source: TECNZ Forecast based on Stats NZ IVA Top 30 Countries Annual International Arrivals as at YE March 2020, </a:t>
            </a:r>
            <a:r>
              <a:rPr lang="en-NZ" sz="1200" i="1" dirty="0">
                <a:latin typeface="Calibri" panose="020F0502020204030204"/>
              </a:rPr>
              <a:t>updated 22 November </a:t>
            </a: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2022</a:t>
            </a:r>
          </a:p>
        </p:txBody>
      </p:sp>
      <p:sp>
        <p:nvSpPr>
          <p:cNvPr id="18" name="TextBox 17"/>
          <p:cNvSpPr txBox="1"/>
          <p:nvPr/>
        </p:nvSpPr>
        <p:spPr>
          <a:xfrm>
            <a:off x="5627290" y="1768232"/>
            <a:ext cx="85272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NZ" sz="1100" noProof="0" dirty="0">
                <a:solidFill>
                  <a:prstClr val="white"/>
                </a:solidFill>
                <a:latin typeface="Calibri" panose="020F0502020204030204"/>
              </a:rPr>
              <a:t>223,688</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TextBox 49"/>
          <p:cNvSpPr txBox="1"/>
          <p:nvPr/>
        </p:nvSpPr>
        <p:spPr>
          <a:xfrm>
            <a:off x="7087610" y="1759775"/>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1,193,002</a:t>
            </a:r>
          </a:p>
        </p:txBody>
      </p:sp>
      <p:grpSp>
        <p:nvGrpSpPr>
          <p:cNvPr id="54" name="Group 53"/>
          <p:cNvGrpSpPr/>
          <p:nvPr/>
        </p:nvGrpSpPr>
        <p:grpSpPr>
          <a:xfrm>
            <a:off x="1831547" y="1302716"/>
            <a:ext cx="910046" cy="364018"/>
            <a:chOff x="746" y="266679"/>
            <a:chExt cx="910046" cy="364018"/>
          </a:xfrm>
        </p:grpSpPr>
        <p:sp>
          <p:nvSpPr>
            <p:cNvPr id="55" name="Chevron 54"/>
            <p:cNvSpPr/>
            <p:nvPr/>
          </p:nvSpPr>
          <p:spPr>
            <a:xfrm>
              <a:off x="746" y="266679"/>
              <a:ext cx="910046" cy="364018"/>
            </a:xfrm>
            <a:prstGeom prst="chevron">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Chevron 4"/>
            <p:cNvSpPr txBox="1"/>
            <p:nvPr/>
          </p:nvSpPr>
          <p:spPr>
            <a:xfrm>
              <a:off x="182755" y="266679"/>
              <a:ext cx="546028" cy="3640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2007" tIns="17336" rIns="17336" bIns="1733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Pre COVID</a:t>
              </a:r>
            </a:p>
          </p:txBody>
        </p:sp>
      </p:grpSp>
      <p:sp>
        <p:nvSpPr>
          <p:cNvPr id="58" name="TextBox 57"/>
          <p:cNvSpPr txBox="1"/>
          <p:nvPr/>
        </p:nvSpPr>
        <p:spPr>
          <a:xfrm>
            <a:off x="10335004" y="1770996"/>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1,491,252</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 name="TextBox 59"/>
          <p:cNvSpPr txBox="1"/>
          <p:nvPr/>
        </p:nvSpPr>
        <p:spPr>
          <a:xfrm>
            <a:off x="1828633" y="1753846"/>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1,491,252</a:t>
            </a:r>
          </a:p>
        </p:txBody>
      </p:sp>
      <p:sp>
        <p:nvSpPr>
          <p:cNvPr id="61" name="Right Arrow 60"/>
          <p:cNvSpPr/>
          <p:nvPr/>
        </p:nvSpPr>
        <p:spPr>
          <a:xfrm>
            <a:off x="5184188" y="3732035"/>
            <a:ext cx="6233749" cy="39928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ight Arrow 61"/>
          <p:cNvSpPr/>
          <p:nvPr/>
        </p:nvSpPr>
        <p:spPr>
          <a:xfrm>
            <a:off x="5184192" y="2722544"/>
            <a:ext cx="6240366" cy="40566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Right Arrow 62"/>
          <p:cNvSpPr/>
          <p:nvPr/>
        </p:nvSpPr>
        <p:spPr>
          <a:xfrm>
            <a:off x="5184191" y="3074350"/>
            <a:ext cx="6258129" cy="39074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Right Arrow 63"/>
          <p:cNvSpPr/>
          <p:nvPr/>
        </p:nvSpPr>
        <p:spPr>
          <a:xfrm>
            <a:off x="5184189" y="3416490"/>
            <a:ext cx="6240367" cy="33676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Right Arrow 65"/>
          <p:cNvSpPr/>
          <p:nvPr/>
        </p:nvSpPr>
        <p:spPr>
          <a:xfrm>
            <a:off x="5184186" y="4462978"/>
            <a:ext cx="6233093" cy="38011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Right Arrow 66"/>
          <p:cNvSpPr/>
          <p:nvPr/>
        </p:nvSpPr>
        <p:spPr>
          <a:xfrm>
            <a:off x="5184187" y="4088308"/>
            <a:ext cx="6269726" cy="44214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Right Arrow 67"/>
          <p:cNvSpPr/>
          <p:nvPr/>
        </p:nvSpPr>
        <p:spPr>
          <a:xfrm>
            <a:off x="5184186" y="4809606"/>
            <a:ext cx="6231713" cy="366627"/>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Right Arrow 68"/>
          <p:cNvSpPr/>
          <p:nvPr/>
        </p:nvSpPr>
        <p:spPr>
          <a:xfrm>
            <a:off x="5184186" y="5175484"/>
            <a:ext cx="6231713" cy="348629"/>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Right Arrow 69"/>
          <p:cNvSpPr/>
          <p:nvPr/>
        </p:nvSpPr>
        <p:spPr>
          <a:xfrm>
            <a:off x="5184186" y="5528651"/>
            <a:ext cx="6240370" cy="35947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TextBox 74"/>
          <p:cNvSpPr txBox="1"/>
          <p:nvPr/>
        </p:nvSpPr>
        <p:spPr>
          <a:xfrm>
            <a:off x="7231341" y="4862982"/>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19,672</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TextBox 76"/>
          <p:cNvSpPr txBox="1"/>
          <p:nvPr/>
        </p:nvSpPr>
        <p:spPr>
          <a:xfrm>
            <a:off x="10522500" y="4872371"/>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noProof="0" dirty="0">
                <a:solidFill>
                  <a:prstClr val="white"/>
                </a:solidFill>
                <a:latin typeface="Calibri" panose="020F0502020204030204"/>
              </a:rPr>
              <a:t>44,261</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8" name="TextBox 77"/>
          <p:cNvSpPr txBox="1"/>
          <p:nvPr/>
        </p:nvSpPr>
        <p:spPr>
          <a:xfrm>
            <a:off x="1908401" y="4857405"/>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49,179</a:t>
            </a:r>
          </a:p>
        </p:txBody>
      </p:sp>
      <p:sp>
        <p:nvSpPr>
          <p:cNvPr id="79" name="TextBox 78"/>
          <p:cNvSpPr txBox="1"/>
          <p:nvPr/>
        </p:nvSpPr>
        <p:spPr>
          <a:xfrm>
            <a:off x="1910881" y="5211939"/>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51,807</a:t>
            </a:r>
          </a:p>
        </p:txBody>
      </p:sp>
      <p:sp>
        <p:nvSpPr>
          <p:cNvPr id="80" name="TextBox 79"/>
          <p:cNvSpPr txBox="1"/>
          <p:nvPr/>
        </p:nvSpPr>
        <p:spPr>
          <a:xfrm>
            <a:off x="1916210" y="4501821"/>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60,932</a:t>
            </a:r>
          </a:p>
        </p:txBody>
      </p:sp>
      <p:sp>
        <p:nvSpPr>
          <p:cNvPr id="81" name="TextBox 80"/>
          <p:cNvSpPr txBox="1"/>
          <p:nvPr/>
        </p:nvSpPr>
        <p:spPr>
          <a:xfrm>
            <a:off x="1920987" y="3804615"/>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81,660</a:t>
            </a:r>
          </a:p>
        </p:txBody>
      </p:sp>
      <p:sp>
        <p:nvSpPr>
          <p:cNvPr id="83" name="TextBox 82"/>
          <p:cNvSpPr txBox="1"/>
          <p:nvPr/>
        </p:nvSpPr>
        <p:spPr>
          <a:xfrm>
            <a:off x="1919400" y="3457222"/>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90,326</a:t>
            </a:r>
          </a:p>
        </p:txBody>
      </p:sp>
      <p:sp>
        <p:nvSpPr>
          <p:cNvPr id="84" name="TextBox 83"/>
          <p:cNvSpPr txBox="1"/>
          <p:nvPr/>
        </p:nvSpPr>
        <p:spPr>
          <a:xfrm>
            <a:off x="1922710" y="4157959"/>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67,395</a:t>
            </a:r>
          </a:p>
        </p:txBody>
      </p:sp>
      <p:sp>
        <p:nvSpPr>
          <p:cNvPr id="85" name="TextBox 84"/>
          <p:cNvSpPr txBox="1"/>
          <p:nvPr/>
        </p:nvSpPr>
        <p:spPr>
          <a:xfrm>
            <a:off x="1850265" y="2057646"/>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347,629</a:t>
            </a:r>
          </a:p>
        </p:txBody>
      </p:sp>
      <p:sp>
        <p:nvSpPr>
          <p:cNvPr id="86" name="TextBox 85"/>
          <p:cNvSpPr txBox="1"/>
          <p:nvPr/>
        </p:nvSpPr>
        <p:spPr>
          <a:xfrm>
            <a:off x="1844552" y="2747399"/>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223,102</a:t>
            </a:r>
          </a:p>
        </p:txBody>
      </p:sp>
      <p:sp>
        <p:nvSpPr>
          <p:cNvPr id="87" name="TextBox 86"/>
          <p:cNvSpPr txBox="1"/>
          <p:nvPr/>
        </p:nvSpPr>
        <p:spPr>
          <a:xfrm>
            <a:off x="1919400" y="3093425"/>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91,067</a:t>
            </a:r>
          </a:p>
        </p:txBody>
      </p:sp>
      <p:sp>
        <p:nvSpPr>
          <p:cNvPr id="88" name="TextBox 87"/>
          <p:cNvSpPr txBox="1"/>
          <p:nvPr/>
        </p:nvSpPr>
        <p:spPr>
          <a:xfrm>
            <a:off x="1910132" y="5548953"/>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39,507</a:t>
            </a:r>
          </a:p>
        </p:txBody>
      </p:sp>
      <p:sp>
        <p:nvSpPr>
          <p:cNvPr id="89" name="TextBox 88"/>
          <p:cNvSpPr txBox="1"/>
          <p:nvPr/>
        </p:nvSpPr>
        <p:spPr>
          <a:xfrm>
            <a:off x="1881685" y="12418829"/>
            <a:ext cx="254334" cy="12772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24,863</a:t>
            </a:r>
          </a:p>
        </p:txBody>
      </p:sp>
      <p:sp>
        <p:nvSpPr>
          <p:cNvPr id="90" name="TextBox 89"/>
          <p:cNvSpPr txBox="1"/>
          <p:nvPr/>
        </p:nvSpPr>
        <p:spPr>
          <a:xfrm>
            <a:off x="5757494" y="5229028"/>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NZ" sz="1100" dirty="0">
                <a:solidFill>
                  <a:prstClr val="white"/>
                </a:solidFill>
                <a:latin typeface="Calibri" panose="020F0502020204030204"/>
              </a:rPr>
              <a:t>0</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TextBox 90"/>
          <p:cNvSpPr txBox="1"/>
          <p:nvPr/>
        </p:nvSpPr>
        <p:spPr>
          <a:xfrm>
            <a:off x="7229243" y="5235635"/>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20,723</a:t>
            </a:r>
          </a:p>
        </p:txBody>
      </p:sp>
      <p:sp>
        <p:nvSpPr>
          <p:cNvPr id="93" name="TextBox 92"/>
          <p:cNvSpPr txBox="1"/>
          <p:nvPr/>
        </p:nvSpPr>
        <p:spPr>
          <a:xfrm>
            <a:off x="10519856" y="3464318"/>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prstClr val="white"/>
                </a:solidFill>
                <a:effectLst/>
                <a:uLnTx/>
                <a:uFillTx/>
                <a:latin typeface="Calibri" panose="020F0502020204030204"/>
                <a:ea typeface="+mn-ea"/>
                <a:cs typeface="+mn-cs"/>
              </a:rPr>
              <a:t>8</a:t>
            </a: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5,810</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 name="TextBox 93"/>
          <p:cNvSpPr txBox="1"/>
          <p:nvPr/>
        </p:nvSpPr>
        <p:spPr>
          <a:xfrm>
            <a:off x="5765250" y="4530451"/>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0</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 name="TextBox 94"/>
          <p:cNvSpPr txBox="1"/>
          <p:nvPr/>
        </p:nvSpPr>
        <p:spPr>
          <a:xfrm>
            <a:off x="7217281" y="4529550"/>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Calibri" panose="020F0502020204030204"/>
                <a:ea typeface="+mn-ea"/>
                <a:cs typeface="+mn-cs"/>
              </a:rPr>
              <a:t>4</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8,746</a:t>
            </a:r>
          </a:p>
        </p:txBody>
      </p:sp>
      <p:sp>
        <p:nvSpPr>
          <p:cNvPr id="97" name="TextBox 96"/>
          <p:cNvSpPr txBox="1"/>
          <p:nvPr/>
        </p:nvSpPr>
        <p:spPr>
          <a:xfrm>
            <a:off x="10530987" y="4517065"/>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60,932</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TextBox 98"/>
          <p:cNvSpPr txBox="1"/>
          <p:nvPr/>
        </p:nvSpPr>
        <p:spPr>
          <a:xfrm>
            <a:off x="5748887" y="3802525"/>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NZ" sz="1100" dirty="0">
                <a:solidFill>
                  <a:prstClr val="white"/>
                </a:solidFill>
                <a:latin typeface="Calibri" panose="020F0502020204030204"/>
              </a:rPr>
              <a:t>0</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TextBox 99"/>
          <p:cNvSpPr txBox="1"/>
          <p:nvPr/>
        </p:nvSpPr>
        <p:spPr>
          <a:xfrm>
            <a:off x="10531104" y="3800581"/>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prstClr val="white"/>
                </a:solidFill>
                <a:effectLst/>
                <a:uLnTx/>
                <a:uFillTx/>
                <a:latin typeface="Calibri" panose="020F0502020204030204"/>
                <a:ea typeface="+mn-ea"/>
                <a:cs typeface="+mn-cs"/>
              </a:rPr>
              <a:t>7</a:t>
            </a: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3,494</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TextBox 101"/>
          <p:cNvSpPr txBox="1"/>
          <p:nvPr/>
        </p:nvSpPr>
        <p:spPr>
          <a:xfrm>
            <a:off x="7212895" y="3806957"/>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solidFill>
                  <a:prstClr val="white"/>
                </a:solidFill>
                <a:latin typeface="Calibri" panose="020F0502020204030204"/>
              </a:rPr>
              <a:t>2</a:t>
            </a:r>
            <a:r>
              <a:rPr lang="en-NZ" sz="1100" dirty="0">
                <a:solidFill>
                  <a:prstClr val="white"/>
                </a:solidFill>
                <a:latin typeface="Calibri" panose="020F0502020204030204"/>
              </a:rPr>
              <a:t>4,498</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 name="TextBox 102"/>
          <p:cNvSpPr txBox="1"/>
          <p:nvPr/>
        </p:nvSpPr>
        <p:spPr>
          <a:xfrm>
            <a:off x="5755549" y="3466964"/>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 </a:t>
            </a:r>
          </a:p>
        </p:txBody>
      </p:sp>
      <p:sp>
        <p:nvSpPr>
          <p:cNvPr id="104" name="TextBox 103"/>
          <p:cNvSpPr txBox="1"/>
          <p:nvPr/>
        </p:nvSpPr>
        <p:spPr>
          <a:xfrm>
            <a:off x="10527308" y="5234196"/>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noProof="0" dirty="0">
                <a:solidFill>
                  <a:prstClr val="white"/>
                </a:solidFill>
                <a:latin typeface="Calibri" panose="020F0502020204030204"/>
              </a:rPr>
              <a:t>46,626</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6" name="TextBox 105"/>
          <p:cNvSpPr txBox="1"/>
          <p:nvPr/>
        </p:nvSpPr>
        <p:spPr>
          <a:xfrm>
            <a:off x="7219598" y="3464070"/>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noProof="0" dirty="0">
                <a:solidFill>
                  <a:prstClr val="white"/>
                </a:solidFill>
                <a:latin typeface="Calibri" panose="020F0502020204030204"/>
              </a:rPr>
              <a:t>27,098</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7" name="Right Arrow 106"/>
          <p:cNvSpPr/>
          <p:nvPr/>
        </p:nvSpPr>
        <p:spPr>
          <a:xfrm>
            <a:off x="5184186" y="5872705"/>
            <a:ext cx="6224468" cy="36784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60" name="Picture 36" descr="https://www.worldometers.info/img/flags/small/tn_nl-flag.gif"/>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36254" y="5901044"/>
            <a:ext cx="331256" cy="220837"/>
          </a:xfrm>
          <a:prstGeom prst="rect">
            <a:avLst/>
          </a:prstGeom>
          <a:noFill/>
          <a:extLst>
            <a:ext uri="{909E8E84-426E-40DD-AFC4-6F175D3DCCD1}">
              <a14:hiddenFill xmlns:a14="http://schemas.microsoft.com/office/drawing/2010/main">
                <a:solidFill>
                  <a:srgbClr val="FFFFFF"/>
                </a:solidFill>
              </a14:hiddenFill>
            </a:ext>
          </a:extLst>
        </p:spPr>
      </p:pic>
      <p:sp>
        <p:nvSpPr>
          <p:cNvPr id="109" name="TextBox 108"/>
          <p:cNvSpPr txBox="1"/>
          <p:nvPr/>
        </p:nvSpPr>
        <p:spPr>
          <a:xfrm>
            <a:off x="1908799" y="5895256"/>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29,384</a:t>
            </a:r>
          </a:p>
        </p:txBody>
      </p:sp>
      <p:sp>
        <p:nvSpPr>
          <p:cNvPr id="110" name="TextBox 109"/>
          <p:cNvSpPr txBox="1"/>
          <p:nvPr/>
        </p:nvSpPr>
        <p:spPr>
          <a:xfrm>
            <a:off x="1855291" y="2407428"/>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black"/>
                </a:solidFill>
                <a:effectLst/>
                <a:uLnTx/>
                <a:uFillTx/>
                <a:latin typeface="Calibri" panose="020F0502020204030204"/>
                <a:ea typeface="+mn-ea"/>
                <a:cs typeface="+mn-cs"/>
              </a:rPr>
              <a:t>  328,145</a:t>
            </a:r>
          </a:p>
        </p:txBody>
      </p:sp>
      <p:sp>
        <p:nvSpPr>
          <p:cNvPr id="111" name="TextBox 110"/>
          <p:cNvSpPr txBox="1"/>
          <p:nvPr/>
        </p:nvSpPr>
        <p:spPr>
          <a:xfrm>
            <a:off x="5760634" y="2438855"/>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0  </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 name="TextBox 111"/>
          <p:cNvSpPr txBox="1"/>
          <p:nvPr/>
        </p:nvSpPr>
        <p:spPr>
          <a:xfrm>
            <a:off x="10426608" y="2442007"/>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noProof="0" dirty="0">
                <a:solidFill>
                  <a:prstClr val="white"/>
                </a:solidFill>
                <a:latin typeface="Calibri" panose="020F0502020204030204"/>
              </a:rPr>
              <a:t>295,331</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 name="TextBox 113"/>
          <p:cNvSpPr txBox="1"/>
          <p:nvPr/>
        </p:nvSpPr>
        <p:spPr>
          <a:xfrm>
            <a:off x="7164510" y="2448494"/>
            <a:ext cx="7851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0</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5" name="TextBox 114"/>
          <p:cNvSpPr txBox="1"/>
          <p:nvPr/>
        </p:nvSpPr>
        <p:spPr>
          <a:xfrm>
            <a:off x="10527239" y="4187461"/>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noProof="0" dirty="0">
                <a:solidFill>
                  <a:prstClr val="white"/>
                </a:solidFill>
                <a:latin typeface="Calibri" panose="020F0502020204030204"/>
              </a:rPr>
              <a:t>57,286</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7" name="TextBox 116"/>
          <p:cNvSpPr txBox="1"/>
          <p:nvPr/>
        </p:nvSpPr>
        <p:spPr>
          <a:xfrm>
            <a:off x="7155610" y="4185023"/>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NZ" sz="1100" noProof="0" dirty="0">
                <a:solidFill>
                  <a:prstClr val="white"/>
                </a:solidFill>
                <a:latin typeface="Calibri" panose="020F0502020204030204"/>
              </a:rPr>
              <a:t>26,958</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9" name="TextBox 118"/>
          <p:cNvSpPr txBox="1"/>
          <p:nvPr/>
        </p:nvSpPr>
        <p:spPr>
          <a:xfrm>
            <a:off x="5821340" y="4208792"/>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 </a:t>
            </a:r>
          </a:p>
        </p:txBody>
      </p:sp>
      <p:sp>
        <p:nvSpPr>
          <p:cNvPr id="120" name="TextBox 119"/>
          <p:cNvSpPr txBox="1"/>
          <p:nvPr/>
        </p:nvSpPr>
        <p:spPr>
          <a:xfrm>
            <a:off x="10432433" y="2109752"/>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399,773</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22" name="TextBox 121"/>
          <p:cNvSpPr txBox="1"/>
          <p:nvPr/>
        </p:nvSpPr>
        <p:spPr>
          <a:xfrm>
            <a:off x="7177431" y="2108564"/>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noProof="0" dirty="0">
                <a:solidFill>
                  <a:prstClr val="white"/>
                </a:solidFill>
                <a:latin typeface="Calibri" panose="020F0502020204030204"/>
              </a:rPr>
              <a:t>278,103</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23" name="TextBox 122"/>
          <p:cNvSpPr txBox="1"/>
          <p:nvPr/>
        </p:nvSpPr>
        <p:spPr>
          <a:xfrm>
            <a:off x="5666316" y="2116186"/>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NZ" sz="1100" dirty="0">
                <a:solidFill>
                  <a:prstClr val="white"/>
                </a:solidFill>
                <a:latin typeface="Calibri" panose="020F0502020204030204"/>
              </a:rPr>
              <a:t>0</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 name="TextBox 123"/>
          <p:cNvSpPr txBox="1"/>
          <p:nvPr/>
        </p:nvSpPr>
        <p:spPr>
          <a:xfrm>
            <a:off x="7229290" y="3145657"/>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63,747</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26" name="TextBox 125"/>
          <p:cNvSpPr txBox="1"/>
          <p:nvPr/>
        </p:nvSpPr>
        <p:spPr>
          <a:xfrm>
            <a:off x="7159143" y="2793247"/>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167,327 </a:t>
            </a:r>
          </a:p>
        </p:txBody>
      </p:sp>
      <p:sp>
        <p:nvSpPr>
          <p:cNvPr id="127" name="TextBox 126"/>
          <p:cNvSpPr txBox="1"/>
          <p:nvPr/>
        </p:nvSpPr>
        <p:spPr>
          <a:xfrm>
            <a:off x="5736119" y="2790325"/>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a:t>
            </a:r>
          </a:p>
        </p:txBody>
      </p:sp>
      <p:sp>
        <p:nvSpPr>
          <p:cNvPr id="128" name="TextBox 127"/>
          <p:cNvSpPr txBox="1"/>
          <p:nvPr/>
        </p:nvSpPr>
        <p:spPr>
          <a:xfrm>
            <a:off x="10531054" y="5935460"/>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29,384</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29" name="TextBox 128"/>
          <p:cNvSpPr txBox="1"/>
          <p:nvPr/>
        </p:nvSpPr>
        <p:spPr>
          <a:xfrm>
            <a:off x="10526278" y="5582998"/>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39,507</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30" name="TextBox 129"/>
          <p:cNvSpPr txBox="1"/>
          <p:nvPr/>
        </p:nvSpPr>
        <p:spPr>
          <a:xfrm>
            <a:off x="10507943" y="3131708"/>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91,067</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 name="TextBox 133"/>
          <p:cNvSpPr txBox="1"/>
          <p:nvPr/>
        </p:nvSpPr>
        <p:spPr>
          <a:xfrm>
            <a:off x="7194126" y="5583047"/>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29,630</a:t>
            </a:r>
          </a:p>
        </p:txBody>
      </p:sp>
      <p:sp>
        <p:nvSpPr>
          <p:cNvPr id="135" name="TextBox 134"/>
          <p:cNvSpPr txBox="1"/>
          <p:nvPr/>
        </p:nvSpPr>
        <p:spPr>
          <a:xfrm>
            <a:off x="10424049" y="2793114"/>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noProof="0" dirty="0">
                <a:solidFill>
                  <a:prstClr val="white"/>
                </a:solidFill>
                <a:latin typeface="Calibri" panose="020F0502020204030204"/>
              </a:rPr>
              <a:t>223,102</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36" name="TextBox 135"/>
          <p:cNvSpPr txBox="1"/>
          <p:nvPr/>
        </p:nvSpPr>
        <p:spPr>
          <a:xfrm>
            <a:off x="7240966" y="5922490"/>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dirty="0">
                <a:ln>
                  <a:noFill/>
                </a:ln>
                <a:solidFill>
                  <a:prstClr val="white"/>
                </a:solidFill>
                <a:effectLst/>
                <a:uLnTx/>
                <a:uFillTx/>
                <a:latin typeface="Calibri" panose="020F0502020204030204"/>
                <a:ea typeface="+mn-ea"/>
                <a:cs typeface="+mn-cs"/>
              </a:rPr>
              <a:t>2</a:t>
            </a: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2.038</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 name="TextBox 136"/>
          <p:cNvSpPr txBox="1"/>
          <p:nvPr/>
        </p:nvSpPr>
        <p:spPr>
          <a:xfrm>
            <a:off x="5739951" y="3134420"/>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 </a:t>
            </a:r>
          </a:p>
        </p:txBody>
      </p:sp>
      <p:sp>
        <p:nvSpPr>
          <p:cNvPr id="138" name="TextBox 137"/>
          <p:cNvSpPr txBox="1"/>
          <p:nvPr/>
        </p:nvSpPr>
        <p:spPr>
          <a:xfrm>
            <a:off x="5722054" y="5583782"/>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 </a:t>
            </a:r>
          </a:p>
        </p:txBody>
      </p:sp>
      <p:sp>
        <p:nvSpPr>
          <p:cNvPr id="139" name="TextBox 138"/>
          <p:cNvSpPr txBox="1"/>
          <p:nvPr/>
        </p:nvSpPr>
        <p:spPr>
          <a:xfrm>
            <a:off x="5731389" y="5917953"/>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a:t>
            </a:r>
          </a:p>
        </p:txBody>
      </p:sp>
      <p:sp>
        <p:nvSpPr>
          <p:cNvPr id="141" name="TextBox 140"/>
          <p:cNvSpPr txBox="1"/>
          <p:nvPr/>
        </p:nvSpPr>
        <p:spPr>
          <a:xfrm>
            <a:off x="6657021" y="1765370"/>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80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42" name="TextBox 141"/>
          <p:cNvSpPr txBox="1"/>
          <p:nvPr/>
        </p:nvSpPr>
        <p:spPr>
          <a:xfrm>
            <a:off x="5374178" y="5922105"/>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a:t>
            </a:r>
          </a:p>
        </p:txBody>
      </p:sp>
      <p:sp>
        <p:nvSpPr>
          <p:cNvPr id="143" name="TextBox 142"/>
          <p:cNvSpPr txBox="1"/>
          <p:nvPr/>
        </p:nvSpPr>
        <p:spPr>
          <a:xfrm>
            <a:off x="5330298" y="2791069"/>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a:t>
            </a:r>
          </a:p>
        </p:txBody>
      </p:sp>
      <p:sp>
        <p:nvSpPr>
          <p:cNvPr id="144" name="TextBox 143"/>
          <p:cNvSpPr txBox="1"/>
          <p:nvPr/>
        </p:nvSpPr>
        <p:spPr>
          <a:xfrm>
            <a:off x="5337910" y="3130616"/>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a:t>
            </a:r>
          </a:p>
        </p:txBody>
      </p:sp>
      <p:sp>
        <p:nvSpPr>
          <p:cNvPr id="145" name="TextBox 144"/>
          <p:cNvSpPr txBox="1"/>
          <p:nvPr/>
        </p:nvSpPr>
        <p:spPr>
          <a:xfrm>
            <a:off x="5370148" y="5584905"/>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a:t>
            </a:r>
          </a:p>
        </p:txBody>
      </p:sp>
      <p:sp>
        <p:nvSpPr>
          <p:cNvPr id="147" name="TextBox 146"/>
          <p:cNvSpPr txBox="1"/>
          <p:nvPr/>
        </p:nvSpPr>
        <p:spPr>
          <a:xfrm>
            <a:off x="5332366" y="2125437"/>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48" name="TextBox 147"/>
          <p:cNvSpPr txBox="1"/>
          <p:nvPr/>
        </p:nvSpPr>
        <p:spPr>
          <a:xfrm>
            <a:off x="6668183" y="2106493"/>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(80%)</a:t>
            </a:r>
          </a:p>
        </p:txBody>
      </p:sp>
      <p:sp>
        <p:nvSpPr>
          <p:cNvPr id="150" name="TextBox 149"/>
          <p:cNvSpPr txBox="1"/>
          <p:nvPr/>
        </p:nvSpPr>
        <p:spPr>
          <a:xfrm>
            <a:off x="6712489" y="2800069"/>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75</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51" name="TextBox 150"/>
          <p:cNvSpPr txBox="1"/>
          <p:nvPr/>
        </p:nvSpPr>
        <p:spPr>
          <a:xfrm>
            <a:off x="6703135" y="3128676"/>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70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52" name="TextBox 151"/>
          <p:cNvSpPr txBox="1"/>
          <p:nvPr/>
        </p:nvSpPr>
        <p:spPr>
          <a:xfrm>
            <a:off x="6718363" y="5581877"/>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7</a:t>
            </a:r>
            <a:r>
              <a:rPr lang="en-NZ" sz="1100" noProof="0" dirty="0">
                <a:solidFill>
                  <a:prstClr val="white"/>
                </a:solidFill>
                <a:latin typeface="Calibri" panose="020F0502020204030204"/>
              </a:rPr>
              <a:t>5</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53" name="TextBox 152"/>
          <p:cNvSpPr txBox="1"/>
          <p:nvPr/>
        </p:nvSpPr>
        <p:spPr>
          <a:xfrm>
            <a:off x="6716353" y="5917953"/>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7</a:t>
            </a:r>
            <a:r>
              <a:rPr lang="en-NZ" sz="1100" noProof="0" dirty="0">
                <a:solidFill>
                  <a:prstClr val="white"/>
                </a:solidFill>
                <a:latin typeface="Calibri" panose="020F0502020204030204"/>
              </a:rPr>
              <a:t>5</a:t>
            </a:r>
            <a:r>
              <a:rPr lang="en-NZ" sz="1100" dirty="0">
                <a:solidFill>
                  <a:prstClr val="white"/>
                </a:solidFill>
                <a:latin typeface="Calibri" panose="020F0502020204030204"/>
              </a:rPr>
              <a:t>%</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54" name="TextBox 153"/>
          <p:cNvSpPr txBox="1"/>
          <p:nvPr/>
        </p:nvSpPr>
        <p:spPr>
          <a:xfrm>
            <a:off x="5323246" y="2452676"/>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0%)</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 name="TextBox 154"/>
          <p:cNvSpPr txBox="1"/>
          <p:nvPr/>
        </p:nvSpPr>
        <p:spPr>
          <a:xfrm>
            <a:off x="6674363" y="2450953"/>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56" name="TextBox 155"/>
          <p:cNvSpPr txBox="1"/>
          <p:nvPr/>
        </p:nvSpPr>
        <p:spPr>
          <a:xfrm>
            <a:off x="5330753" y="3466166"/>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( 0%)</a:t>
            </a:r>
          </a:p>
        </p:txBody>
      </p:sp>
      <p:sp>
        <p:nvSpPr>
          <p:cNvPr id="157" name="TextBox 156"/>
          <p:cNvSpPr txBox="1"/>
          <p:nvPr/>
        </p:nvSpPr>
        <p:spPr>
          <a:xfrm>
            <a:off x="6688547" y="3462350"/>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noProof="0" dirty="0">
                <a:solidFill>
                  <a:prstClr val="white"/>
                </a:solidFill>
                <a:latin typeface="Calibri" panose="020F0502020204030204"/>
              </a:rPr>
              <a:t>30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58" name="TextBox 157"/>
          <p:cNvSpPr txBox="1"/>
          <p:nvPr/>
        </p:nvSpPr>
        <p:spPr>
          <a:xfrm>
            <a:off x="5343445" y="3806539"/>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59" name="TextBox 158"/>
          <p:cNvSpPr txBox="1"/>
          <p:nvPr/>
        </p:nvSpPr>
        <p:spPr>
          <a:xfrm>
            <a:off x="6699736" y="3793386"/>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(30%)</a:t>
            </a:r>
          </a:p>
        </p:txBody>
      </p:sp>
      <p:sp>
        <p:nvSpPr>
          <p:cNvPr id="160" name="TextBox 159"/>
          <p:cNvSpPr txBox="1"/>
          <p:nvPr/>
        </p:nvSpPr>
        <p:spPr>
          <a:xfrm>
            <a:off x="5371977" y="4512677"/>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61" name="TextBox 160"/>
          <p:cNvSpPr txBox="1"/>
          <p:nvPr/>
        </p:nvSpPr>
        <p:spPr>
          <a:xfrm>
            <a:off x="6699736" y="4524925"/>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(80%)</a:t>
            </a:r>
          </a:p>
        </p:txBody>
      </p:sp>
      <p:sp>
        <p:nvSpPr>
          <p:cNvPr id="162" name="TextBox 161"/>
          <p:cNvSpPr txBox="1"/>
          <p:nvPr/>
        </p:nvSpPr>
        <p:spPr>
          <a:xfrm>
            <a:off x="5342785" y="4181747"/>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63" name="TextBox 162"/>
          <p:cNvSpPr txBox="1"/>
          <p:nvPr/>
        </p:nvSpPr>
        <p:spPr>
          <a:xfrm>
            <a:off x="6702580" y="4175027"/>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noProof="0" dirty="0">
                <a:solidFill>
                  <a:prstClr val="white"/>
                </a:solidFill>
                <a:latin typeface="Calibri" panose="020F0502020204030204"/>
              </a:rPr>
              <a:t>40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64" name="TextBox 163"/>
          <p:cNvSpPr txBox="1"/>
          <p:nvPr/>
        </p:nvSpPr>
        <p:spPr>
          <a:xfrm>
            <a:off x="5370471" y="5226773"/>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NZ" sz="1100" noProof="0" dirty="0">
                <a:solidFill>
                  <a:prstClr val="white"/>
                </a:solidFill>
                <a:latin typeface="Calibri" panose="020F0502020204030204"/>
              </a:rPr>
              <a:t>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65" name="TextBox 164"/>
          <p:cNvSpPr txBox="1"/>
          <p:nvPr/>
        </p:nvSpPr>
        <p:spPr>
          <a:xfrm>
            <a:off x="6709219" y="5232687"/>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40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66" name="TextBox 165"/>
          <p:cNvSpPr txBox="1"/>
          <p:nvPr/>
        </p:nvSpPr>
        <p:spPr>
          <a:xfrm>
            <a:off x="5361554" y="4862746"/>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(0%)</a:t>
            </a:r>
          </a:p>
        </p:txBody>
      </p:sp>
      <p:sp>
        <p:nvSpPr>
          <p:cNvPr id="167" name="TextBox 166"/>
          <p:cNvSpPr txBox="1"/>
          <p:nvPr/>
        </p:nvSpPr>
        <p:spPr>
          <a:xfrm>
            <a:off x="6703704" y="4864915"/>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(40%)</a:t>
            </a:r>
          </a:p>
        </p:txBody>
      </p:sp>
      <p:sp>
        <p:nvSpPr>
          <p:cNvPr id="172" name="TextBox 171"/>
          <p:cNvSpPr txBox="1"/>
          <p:nvPr/>
        </p:nvSpPr>
        <p:spPr>
          <a:xfrm>
            <a:off x="5302806" y="1784600"/>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(15%)</a:t>
            </a:r>
          </a:p>
        </p:txBody>
      </p:sp>
      <p:sp>
        <p:nvSpPr>
          <p:cNvPr id="176" name="TextBox 175"/>
          <p:cNvSpPr txBox="1"/>
          <p:nvPr/>
        </p:nvSpPr>
        <p:spPr>
          <a:xfrm>
            <a:off x="9837269" y="1771043"/>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noProof="0" dirty="0">
                <a:solidFill>
                  <a:prstClr val="white"/>
                </a:solidFill>
                <a:latin typeface="Calibri" panose="020F0502020204030204"/>
              </a:rPr>
              <a:t>100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77" name="TextBox 176"/>
          <p:cNvSpPr txBox="1"/>
          <p:nvPr/>
        </p:nvSpPr>
        <p:spPr>
          <a:xfrm>
            <a:off x="9860064" y="5935460"/>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100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79" name="TextBox 178"/>
          <p:cNvSpPr txBox="1"/>
          <p:nvPr/>
        </p:nvSpPr>
        <p:spPr>
          <a:xfrm>
            <a:off x="9857848" y="5578595"/>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100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80" name="TextBox 179"/>
          <p:cNvSpPr txBox="1"/>
          <p:nvPr/>
        </p:nvSpPr>
        <p:spPr>
          <a:xfrm>
            <a:off x="9866898" y="3156370"/>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100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81" name="TextBox 180"/>
          <p:cNvSpPr txBox="1"/>
          <p:nvPr/>
        </p:nvSpPr>
        <p:spPr>
          <a:xfrm>
            <a:off x="9855557" y="2799463"/>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100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82" name="TextBox 181"/>
          <p:cNvSpPr txBox="1"/>
          <p:nvPr/>
        </p:nvSpPr>
        <p:spPr>
          <a:xfrm>
            <a:off x="9848129" y="2113838"/>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115</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83" name="TextBox 182"/>
          <p:cNvSpPr txBox="1"/>
          <p:nvPr/>
        </p:nvSpPr>
        <p:spPr>
          <a:xfrm>
            <a:off x="9855558" y="4184885"/>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85</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84" name="TextBox 183"/>
          <p:cNvSpPr txBox="1"/>
          <p:nvPr/>
        </p:nvSpPr>
        <p:spPr>
          <a:xfrm>
            <a:off x="9864701" y="3461281"/>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(95%)</a:t>
            </a:r>
          </a:p>
        </p:txBody>
      </p:sp>
      <p:sp>
        <p:nvSpPr>
          <p:cNvPr id="185" name="TextBox 184"/>
          <p:cNvSpPr txBox="1"/>
          <p:nvPr/>
        </p:nvSpPr>
        <p:spPr>
          <a:xfrm>
            <a:off x="9857274" y="2446003"/>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NZ" sz="1100" b="0" i="0" u="none" strike="noStrike" kern="1200" cap="none" spc="0" normalizeH="0" baseline="0" dirty="0">
                <a:ln>
                  <a:noFill/>
                </a:ln>
                <a:solidFill>
                  <a:prstClr val="white"/>
                </a:solidFill>
                <a:effectLst/>
                <a:uLnTx/>
                <a:uFillTx/>
                <a:latin typeface="Calibri" panose="020F0502020204030204"/>
                <a:ea typeface="+mn-ea"/>
                <a:cs typeface="+mn-cs"/>
              </a:rPr>
              <a:t>8</a:t>
            </a:r>
            <a:r>
              <a:rPr lang="en-NZ" sz="1100" noProof="0" dirty="0">
                <a:solidFill>
                  <a:prstClr val="white"/>
                </a:solidFill>
                <a:latin typeface="Calibri" panose="020F0502020204030204"/>
              </a:rPr>
              <a:t>5</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86" name="TextBox 185"/>
          <p:cNvSpPr txBox="1"/>
          <p:nvPr/>
        </p:nvSpPr>
        <p:spPr>
          <a:xfrm>
            <a:off x="9859102" y="3799936"/>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(95%)</a:t>
            </a:r>
          </a:p>
        </p:txBody>
      </p:sp>
      <p:sp>
        <p:nvSpPr>
          <p:cNvPr id="187" name="TextBox 186"/>
          <p:cNvSpPr txBox="1"/>
          <p:nvPr/>
        </p:nvSpPr>
        <p:spPr>
          <a:xfrm>
            <a:off x="9857519" y="4527436"/>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100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88" name="TextBox 187"/>
          <p:cNvSpPr txBox="1"/>
          <p:nvPr/>
        </p:nvSpPr>
        <p:spPr>
          <a:xfrm>
            <a:off x="9852099" y="5230650"/>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(90%)</a:t>
            </a:r>
          </a:p>
        </p:txBody>
      </p:sp>
      <p:sp>
        <p:nvSpPr>
          <p:cNvPr id="189" name="TextBox 188"/>
          <p:cNvSpPr txBox="1"/>
          <p:nvPr/>
        </p:nvSpPr>
        <p:spPr>
          <a:xfrm>
            <a:off x="9856432" y="4875273"/>
            <a:ext cx="62136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(90%)</a:t>
            </a:r>
          </a:p>
        </p:txBody>
      </p:sp>
      <p:sp>
        <p:nvSpPr>
          <p:cNvPr id="4" name="TextBox 3"/>
          <p:cNvSpPr txBox="1"/>
          <p:nvPr/>
        </p:nvSpPr>
        <p:spPr>
          <a:xfrm>
            <a:off x="2592876" y="1320886"/>
            <a:ext cx="2598219" cy="58939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300" b="0" i="0" u="none" strike="noStrike" kern="1200" cap="none" spc="0" normalizeH="0" baseline="0" noProof="0" dirty="0">
                <a:ln>
                  <a:noFill/>
                </a:ln>
                <a:solidFill>
                  <a:prstClr val="black"/>
                </a:solidFill>
                <a:effectLst/>
                <a:uLnTx/>
                <a:uFillTx/>
                <a:latin typeface="Calibri" panose="020F0502020204030204"/>
              </a:rPr>
              <a:t>     </a:t>
            </a:r>
            <a:r>
              <a:rPr kumimoji="0" lang="en-NZ" sz="1500" b="1" i="0" u="sng" strike="noStrike" kern="1200" cap="none" spc="0" normalizeH="0" baseline="0" noProof="0" dirty="0">
                <a:ln>
                  <a:noFill/>
                </a:ln>
                <a:solidFill>
                  <a:prstClr val="black"/>
                </a:solidFill>
                <a:effectLst/>
                <a:uLnTx/>
                <a:uFillTx/>
                <a:latin typeface="Calibri" panose="020F0502020204030204"/>
              </a:rPr>
              <a:t>Assumptions: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300" b="0" i="0" u="none" strike="noStrike" kern="1200" cap="none" spc="0" normalizeH="0" baseline="0" noProof="0" dirty="0">
              <a:ln>
                <a:noFill/>
              </a:ln>
              <a:solidFill>
                <a:prstClr val="black"/>
              </a:solidFill>
              <a:effectLst/>
              <a:uLnTx/>
              <a:uFillTx/>
              <a:latin typeface="Calibri" panose="020F0502020204030204"/>
            </a:endParaRPr>
          </a:p>
          <a:p>
            <a:pPr marL="171450" lvl="0" indent="-171450">
              <a:buFont typeface="Arial" panose="020B0604020202020204" pitchFamily="34" charset="0"/>
              <a:buChar char="•"/>
              <a:defRPr/>
            </a:pPr>
            <a:r>
              <a:rPr lang="en-NZ" sz="1300" dirty="0">
                <a:solidFill>
                  <a:prstClr val="black"/>
                </a:solidFill>
              </a:rPr>
              <a:t>Airline </a:t>
            </a:r>
            <a:r>
              <a:rPr lang="en-GB" sz="1300" dirty="0">
                <a:solidFill>
                  <a:prstClr val="black"/>
                </a:solidFill>
              </a:rPr>
              <a:t>connectivity, seats and IATA forecasts</a:t>
            </a:r>
          </a:p>
          <a:p>
            <a:pPr marL="171450" lvl="0" indent="-171450">
              <a:buFont typeface="Arial" panose="020B0604020202020204" pitchFamily="34" charset="0"/>
              <a:buChar char="•"/>
              <a:defRPr/>
            </a:pPr>
            <a:r>
              <a:rPr lang="en-GB" sz="1300" dirty="0">
                <a:solidFill>
                  <a:prstClr val="black"/>
                </a:solidFill>
              </a:rPr>
              <a:t>NZ Airport SABRE bookings</a:t>
            </a:r>
          </a:p>
          <a:p>
            <a:pPr marL="171450" lvl="0" indent="-171450">
              <a:buFont typeface="Arial" panose="020B0604020202020204" pitchFamily="34" charset="0"/>
              <a:buChar char="•"/>
              <a:defRPr/>
            </a:pPr>
            <a:r>
              <a:rPr lang="en-GB" sz="1300" dirty="0">
                <a:solidFill>
                  <a:prstClr val="black"/>
                </a:solidFill>
              </a:rPr>
              <a:t>Demand from offshore tour wholesalers/agents</a:t>
            </a:r>
          </a:p>
          <a:p>
            <a:pPr marL="171450" lvl="0" indent="-171450">
              <a:buFont typeface="Arial" panose="020B0604020202020204" pitchFamily="34" charset="0"/>
              <a:buChar char="•"/>
              <a:defRPr/>
            </a:pPr>
            <a:r>
              <a:rPr lang="en-GB" sz="1300" dirty="0">
                <a:solidFill>
                  <a:prstClr val="black"/>
                </a:solidFill>
              </a:rPr>
              <a:t>Slow visitor visa processing times, losing business </a:t>
            </a:r>
          </a:p>
          <a:p>
            <a:pPr marL="171450" lvl="0" indent="-171450">
              <a:buFont typeface="Arial" panose="020B0604020202020204" pitchFamily="34" charset="0"/>
              <a:buChar char="•"/>
              <a:defRPr/>
            </a:pPr>
            <a:r>
              <a:rPr lang="en-GB" sz="1300" dirty="0">
                <a:solidFill>
                  <a:prstClr val="black"/>
                </a:solidFill>
              </a:rPr>
              <a:t>WHV holders return to NZ</a:t>
            </a:r>
          </a:p>
          <a:p>
            <a:pPr marL="171450" lvl="0" indent="-171450">
              <a:buFont typeface="Arial" panose="020B0604020202020204" pitchFamily="34" charset="0"/>
              <a:buChar char="•"/>
              <a:defRPr/>
            </a:pPr>
            <a:r>
              <a:rPr lang="en-GB" sz="1300" dirty="0">
                <a:solidFill>
                  <a:prstClr val="black"/>
                </a:solidFill>
              </a:rPr>
              <a:t>China airline re-connectivity </a:t>
            </a:r>
          </a:p>
          <a:p>
            <a:pPr marL="171450" lvl="0" indent="-171450">
              <a:buFont typeface="Arial" panose="020B0604020202020204" pitchFamily="34" charset="0"/>
              <a:buChar char="•"/>
              <a:defRPr/>
            </a:pPr>
            <a:r>
              <a:rPr lang="en-GB" sz="1300" dirty="0">
                <a:solidFill>
                  <a:prstClr val="black"/>
                </a:solidFill>
              </a:rPr>
              <a:t>Russia-Ukraine War and Europe energy crisis</a:t>
            </a:r>
          </a:p>
          <a:p>
            <a:pPr marL="171450" lvl="0" indent="-171450">
              <a:buFont typeface="Arial" panose="020B0604020202020204" pitchFamily="34" charset="0"/>
              <a:buChar char="•"/>
              <a:defRPr/>
            </a:pPr>
            <a:r>
              <a:rPr lang="en-GB" sz="1300" dirty="0">
                <a:solidFill>
                  <a:prstClr val="black"/>
                </a:solidFill>
              </a:rPr>
              <a:t>Displaced visitor flow from Europe to NZ</a:t>
            </a:r>
          </a:p>
          <a:p>
            <a:pPr marL="171450" lvl="0" indent="-171450">
              <a:buFont typeface="Arial" panose="020B0604020202020204" pitchFamily="34" charset="0"/>
              <a:buChar char="•"/>
              <a:defRPr/>
            </a:pPr>
            <a:r>
              <a:rPr lang="en-GB" sz="1300" dirty="0">
                <a:solidFill>
                  <a:prstClr val="black"/>
                </a:solidFill>
              </a:rPr>
              <a:t>FIFA Women’s World Cup games Feb, Jul-Aug 2023</a:t>
            </a:r>
          </a:p>
          <a:p>
            <a:pPr marL="171450" lvl="0" indent="-171450">
              <a:buFont typeface="Arial" panose="020B0604020202020204" pitchFamily="34" charset="0"/>
              <a:buChar char="•"/>
              <a:defRPr/>
            </a:pPr>
            <a:r>
              <a:rPr lang="en-GB" sz="1300" dirty="0">
                <a:solidFill>
                  <a:prstClr val="black"/>
                </a:solidFill>
              </a:rPr>
              <a:t>Return of cruise by Oct 2022 (turnaround pax)</a:t>
            </a:r>
          </a:p>
          <a:p>
            <a:pPr marL="171450" lvl="0" indent="-171450">
              <a:buFont typeface="Arial" panose="020B0604020202020204" pitchFamily="34" charset="0"/>
              <a:buChar char="•"/>
              <a:defRPr/>
            </a:pPr>
            <a:r>
              <a:rPr lang="en-GB" sz="1300" dirty="0">
                <a:solidFill>
                  <a:prstClr val="black"/>
                </a:solidFill>
              </a:rPr>
              <a:t>Geo-political/economic status in source markets e.g. worker shortage, inflation, wage rates</a:t>
            </a:r>
          </a:p>
          <a:p>
            <a:pPr marL="171450" lvl="0" indent="-171450">
              <a:buFont typeface="Arial" panose="020B0604020202020204" pitchFamily="34" charset="0"/>
              <a:buChar char="•"/>
              <a:defRPr/>
            </a:pPr>
            <a:r>
              <a:rPr lang="en-GB" sz="1300" dirty="0">
                <a:solidFill>
                  <a:prstClr val="black"/>
                </a:solidFill>
              </a:rPr>
              <a:t>All NZ border travel restrictions lifted by Oct 22</a:t>
            </a:r>
          </a:p>
          <a:p>
            <a:pPr marL="171450" lvl="0" indent="-171450">
              <a:buFont typeface="Arial" panose="020B0604020202020204" pitchFamily="34" charset="0"/>
              <a:buChar char="•"/>
              <a:defRPr/>
            </a:pPr>
            <a:endParaRPr lang="en-NZ" sz="1300" dirty="0">
              <a:solidFill>
                <a:prstClr val="black"/>
              </a:solidFill>
            </a:endParaRPr>
          </a:p>
          <a:p>
            <a:pPr marL="171450" lvl="0" indent="-171450">
              <a:buFont typeface="Arial" panose="020B0604020202020204" pitchFamily="34" charset="0"/>
              <a:buChar char="•"/>
              <a:defRPr/>
            </a:pPr>
            <a:endParaRPr lang="en-NZ" sz="1300" dirty="0">
              <a:solidFill>
                <a:prstClr val="black"/>
              </a:solidFill>
            </a:endParaRPr>
          </a:p>
          <a:p>
            <a:pPr lvl="0">
              <a:defRPr/>
            </a:pPr>
            <a:endParaRPr kumimoji="0" lang="en-NZ" sz="1300" b="0" i="0" u="none" strike="noStrike" kern="1200" cap="none" spc="0" normalizeH="0" baseline="0" noProof="0" dirty="0">
              <a:ln>
                <a:noFill/>
              </a:ln>
              <a:solidFill>
                <a:prstClr val="black"/>
              </a:solidFill>
              <a:effectLst/>
              <a:uLnTx/>
              <a:uFillTx/>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300" b="0" i="0" u="none" strike="noStrike" kern="1200" cap="none" spc="0" normalizeH="0" baseline="0" noProof="0" dirty="0">
              <a:ln>
                <a:noFill/>
              </a:ln>
              <a:solidFill>
                <a:prstClr val="black"/>
              </a:solidFill>
              <a:effectLst/>
              <a:uLnTx/>
              <a:uFillTx/>
              <a:latin typeface="Calibri" panose="020F0502020204030204"/>
            </a:endParaRPr>
          </a:p>
        </p:txBody>
      </p:sp>
      <p:sp>
        <p:nvSpPr>
          <p:cNvPr id="146" name="TextBox 145"/>
          <p:cNvSpPr txBox="1"/>
          <p:nvPr/>
        </p:nvSpPr>
        <p:spPr>
          <a:xfrm>
            <a:off x="5764561" y="4860327"/>
            <a:ext cx="73124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NZ" sz="1100" dirty="0">
                <a:solidFill>
                  <a:prstClr val="white"/>
                </a:solidFill>
                <a:latin typeface="Calibri" panose="020F0502020204030204"/>
              </a:rPr>
              <a:t>0</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32" name="Group 131"/>
          <p:cNvGrpSpPr/>
          <p:nvPr/>
        </p:nvGrpSpPr>
        <p:grpSpPr>
          <a:xfrm>
            <a:off x="9623001" y="1144891"/>
            <a:ext cx="1781003" cy="624881"/>
            <a:chOff x="2860746" y="0"/>
            <a:chExt cx="1981954" cy="624881"/>
          </a:xfrm>
        </p:grpSpPr>
        <p:sp>
          <p:nvSpPr>
            <p:cNvPr id="133" name="Chevron 132"/>
            <p:cNvSpPr/>
            <p:nvPr/>
          </p:nvSpPr>
          <p:spPr>
            <a:xfrm>
              <a:off x="2860746" y="0"/>
              <a:ext cx="1981954" cy="624881"/>
            </a:xfrm>
            <a:prstGeom prst="chevron">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9" name="Chevron 4"/>
            <p:cNvSpPr txBox="1"/>
            <p:nvPr/>
          </p:nvSpPr>
          <p:spPr>
            <a:xfrm>
              <a:off x="3173187" y="0"/>
              <a:ext cx="1357073" cy="6248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a:t>May 25</a:t>
              </a:r>
            </a:p>
          </p:txBody>
        </p:sp>
      </p:grpSp>
      <p:sp>
        <p:nvSpPr>
          <p:cNvPr id="168" name="TextBox 167"/>
          <p:cNvSpPr txBox="1"/>
          <p:nvPr/>
        </p:nvSpPr>
        <p:spPr>
          <a:xfrm>
            <a:off x="8267500" y="1772861"/>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(95%)</a:t>
            </a:r>
          </a:p>
        </p:txBody>
      </p:sp>
      <p:sp>
        <p:nvSpPr>
          <p:cNvPr id="169" name="TextBox 168"/>
          <p:cNvSpPr txBox="1"/>
          <p:nvPr/>
        </p:nvSpPr>
        <p:spPr>
          <a:xfrm>
            <a:off x="8249211" y="2119791"/>
            <a:ext cx="69398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(100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70" name="TextBox 169"/>
          <p:cNvSpPr txBox="1"/>
          <p:nvPr/>
        </p:nvSpPr>
        <p:spPr>
          <a:xfrm>
            <a:off x="8253781" y="2456396"/>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(50%)</a:t>
            </a:r>
          </a:p>
        </p:txBody>
      </p:sp>
      <p:sp>
        <p:nvSpPr>
          <p:cNvPr id="171" name="TextBox 170"/>
          <p:cNvSpPr txBox="1"/>
          <p:nvPr/>
        </p:nvSpPr>
        <p:spPr>
          <a:xfrm>
            <a:off x="8238083" y="2784861"/>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(90%)</a:t>
            </a:r>
          </a:p>
        </p:txBody>
      </p:sp>
      <p:sp>
        <p:nvSpPr>
          <p:cNvPr id="173" name="TextBox 172"/>
          <p:cNvSpPr txBox="1"/>
          <p:nvPr/>
        </p:nvSpPr>
        <p:spPr>
          <a:xfrm>
            <a:off x="8239429" y="3140648"/>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(90%)</a:t>
            </a:r>
          </a:p>
        </p:txBody>
      </p:sp>
      <p:sp>
        <p:nvSpPr>
          <p:cNvPr id="174" name="TextBox 173"/>
          <p:cNvSpPr txBox="1"/>
          <p:nvPr/>
        </p:nvSpPr>
        <p:spPr>
          <a:xfrm>
            <a:off x="8248941" y="5918725"/>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85</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78" name="TextBox 177"/>
          <p:cNvSpPr txBox="1"/>
          <p:nvPr/>
        </p:nvSpPr>
        <p:spPr>
          <a:xfrm>
            <a:off x="8248573" y="5578491"/>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(90%)</a:t>
            </a:r>
          </a:p>
        </p:txBody>
      </p:sp>
      <p:sp>
        <p:nvSpPr>
          <p:cNvPr id="190" name="TextBox 189"/>
          <p:cNvSpPr txBox="1"/>
          <p:nvPr/>
        </p:nvSpPr>
        <p:spPr>
          <a:xfrm>
            <a:off x="8248573" y="5223321"/>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(70%)</a:t>
            </a:r>
          </a:p>
        </p:txBody>
      </p:sp>
      <p:sp>
        <p:nvSpPr>
          <p:cNvPr id="191" name="TextBox 190"/>
          <p:cNvSpPr txBox="1"/>
          <p:nvPr/>
        </p:nvSpPr>
        <p:spPr>
          <a:xfrm>
            <a:off x="8247227" y="4865958"/>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(70%)</a:t>
            </a:r>
          </a:p>
        </p:txBody>
      </p:sp>
      <p:sp>
        <p:nvSpPr>
          <p:cNvPr id="192" name="TextBox 191"/>
          <p:cNvSpPr txBox="1"/>
          <p:nvPr/>
        </p:nvSpPr>
        <p:spPr>
          <a:xfrm>
            <a:off x="8355253" y="3293048"/>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(75%)</a:t>
            </a:r>
          </a:p>
        </p:txBody>
      </p:sp>
      <p:sp>
        <p:nvSpPr>
          <p:cNvPr id="193" name="TextBox 192"/>
          <p:cNvSpPr txBox="1"/>
          <p:nvPr/>
        </p:nvSpPr>
        <p:spPr>
          <a:xfrm>
            <a:off x="8247227" y="4532902"/>
            <a:ext cx="56766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100</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94" name="TextBox 193"/>
          <p:cNvSpPr txBox="1"/>
          <p:nvPr/>
        </p:nvSpPr>
        <p:spPr>
          <a:xfrm>
            <a:off x="8255902" y="4176295"/>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(70%)</a:t>
            </a:r>
          </a:p>
        </p:txBody>
      </p:sp>
      <p:sp>
        <p:nvSpPr>
          <p:cNvPr id="195" name="TextBox 194"/>
          <p:cNvSpPr txBox="1"/>
          <p:nvPr/>
        </p:nvSpPr>
        <p:spPr>
          <a:xfrm>
            <a:off x="8247227" y="3812145"/>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75</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96" name="TextBox 195"/>
          <p:cNvSpPr txBox="1"/>
          <p:nvPr/>
        </p:nvSpPr>
        <p:spPr>
          <a:xfrm>
            <a:off x="8235857" y="3456135"/>
            <a:ext cx="5676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NZ" sz="1100" dirty="0">
                <a:solidFill>
                  <a:prstClr val="white"/>
                </a:solidFill>
                <a:latin typeface="Calibri" panose="020F0502020204030204"/>
              </a:rPr>
              <a:t>75</a:t>
            </a: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97" name="TextBox 196"/>
          <p:cNvSpPr txBox="1"/>
          <p:nvPr/>
        </p:nvSpPr>
        <p:spPr>
          <a:xfrm>
            <a:off x="8730009" y="1774754"/>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rPr>
              <a:t>1,416,689</a:t>
            </a:r>
          </a:p>
        </p:txBody>
      </p:sp>
      <p:sp>
        <p:nvSpPr>
          <p:cNvPr id="198" name="TextBox 197"/>
          <p:cNvSpPr txBox="1"/>
          <p:nvPr/>
        </p:nvSpPr>
        <p:spPr>
          <a:xfrm>
            <a:off x="8735237" y="2108856"/>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347,629</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9" name="TextBox 198"/>
          <p:cNvSpPr txBox="1"/>
          <p:nvPr/>
        </p:nvSpPr>
        <p:spPr>
          <a:xfrm>
            <a:off x="8723193" y="2453469"/>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164,073</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0" name="TextBox 199"/>
          <p:cNvSpPr txBox="1"/>
          <p:nvPr/>
        </p:nvSpPr>
        <p:spPr>
          <a:xfrm>
            <a:off x="8712772" y="2791216"/>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200,792</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1" name="TextBox 200"/>
          <p:cNvSpPr txBox="1"/>
          <p:nvPr/>
        </p:nvSpPr>
        <p:spPr>
          <a:xfrm>
            <a:off x="8753381" y="3803942"/>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61,245</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2" name="TextBox 201"/>
          <p:cNvSpPr txBox="1"/>
          <p:nvPr/>
        </p:nvSpPr>
        <p:spPr>
          <a:xfrm>
            <a:off x="8726574" y="3464705"/>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67,745</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3" name="TextBox 202"/>
          <p:cNvSpPr txBox="1"/>
          <p:nvPr/>
        </p:nvSpPr>
        <p:spPr>
          <a:xfrm>
            <a:off x="8726574" y="3144267"/>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81,960</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4" name="TextBox 203"/>
          <p:cNvSpPr txBox="1"/>
          <p:nvPr/>
        </p:nvSpPr>
        <p:spPr>
          <a:xfrm>
            <a:off x="8741545" y="4870590"/>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34,425</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5" name="TextBox 204"/>
          <p:cNvSpPr txBox="1"/>
          <p:nvPr/>
        </p:nvSpPr>
        <p:spPr>
          <a:xfrm>
            <a:off x="8743728" y="4522608"/>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60,932</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6" name="TextBox 205"/>
          <p:cNvSpPr txBox="1"/>
          <p:nvPr/>
        </p:nvSpPr>
        <p:spPr>
          <a:xfrm>
            <a:off x="8681986" y="4166637"/>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47,177</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7" name="TextBox 206"/>
          <p:cNvSpPr txBox="1"/>
          <p:nvPr/>
        </p:nvSpPr>
        <p:spPr>
          <a:xfrm>
            <a:off x="8756021" y="5920883"/>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24,976</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8" name="TextBox 207"/>
          <p:cNvSpPr txBox="1"/>
          <p:nvPr/>
        </p:nvSpPr>
        <p:spPr>
          <a:xfrm>
            <a:off x="8750054" y="5573358"/>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35,556</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9" name="TextBox 208"/>
          <p:cNvSpPr txBox="1"/>
          <p:nvPr/>
        </p:nvSpPr>
        <p:spPr>
          <a:xfrm>
            <a:off x="8742771" y="5233222"/>
            <a:ext cx="87758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solidFill>
                  <a:prstClr val="white"/>
                </a:solidFill>
                <a:latin typeface="Calibri" panose="020F0502020204030204"/>
              </a:rPr>
              <a:t>    36,265</a:t>
            </a:r>
            <a:endParaRPr kumimoji="0" lang="en-NZ"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1717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7B4FAD-364F-3802-C009-6E5D57F9F2B5}"/>
              </a:ext>
            </a:extLst>
          </p:cNvPr>
          <p:cNvPicPr>
            <a:picLocks noChangeAspect="1"/>
          </p:cNvPicPr>
          <p:nvPr/>
        </p:nvPicPr>
        <p:blipFill>
          <a:blip r:embed="rId2"/>
          <a:stretch>
            <a:fillRect/>
          </a:stretch>
        </p:blipFill>
        <p:spPr>
          <a:xfrm>
            <a:off x="629920" y="2327"/>
            <a:ext cx="11389360" cy="6767505"/>
          </a:xfrm>
          <a:prstGeom prst="rect">
            <a:avLst/>
          </a:prstGeom>
        </p:spPr>
      </p:pic>
      <p:sp>
        <p:nvSpPr>
          <p:cNvPr id="9" name="TextBox 8"/>
          <p:cNvSpPr txBox="1"/>
          <p:nvPr/>
        </p:nvSpPr>
        <p:spPr>
          <a:xfrm>
            <a:off x="740948" y="6544425"/>
            <a:ext cx="1053311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Source: TECNZ Forecast based on Stats NZ IVA Top 30 Countries Annual International Arrivals as at YE March 2020, </a:t>
            </a:r>
            <a:r>
              <a:rPr lang="en-NZ" sz="1200" i="1" dirty="0">
                <a:latin typeface="Calibri" panose="020F0502020204030204"/>
              </a:rPr>
              <a:t>updated</a:t>
            </a:r>
            <a:r>
              <a:rPr kumimoji="0" lang="en-NZ" sz="1200" b="0" i="1" u="none" strike="noStrike" kern="1200" cap="none" spc="0" normalizeH="0" baseline="0" noProof="0" dirty="0">
                <a:ln>
                  <a:noFill/>
                </a:ln>
                <a:effectLst/>
                <a:uLnTx/>
                <a:uFillTx/>
                <a:latin typeface="Calibri" panose="020F0502020204030204"/>
                <a:ea typeface="+mn-ea"/>
                <a:cs typeface="+mn-cs"/>
              </a:rPr>
              <a:t> </a:t>
            </a:r>
            <a:r>
              <a:rPr lang="en-NZ" sz="1200" i="1" dirty="0">
                <a:latin typeface="Calibri" panose="020F0502020204030204"/>
              </a:rPr>
              <a:t>22 November 2</a:t>
            </a: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022</a:t>
            </a:r>
          </a:p>
        </p:txBody>
      </p:sp>
      <p:sp>
        <p:nvSpPr>
          <p:cNvPr id="7" name="TextBox 6"/>
          <p:cNvSpPr txBox="1"/>
          <p:nvPr/>
        </p:nvSpPr>
        <p:spPr>
          <a:xfrm>
            <a:off x="5850636" y="3540760"/>
            <a:ext cx="1344168" cy="369332"/>
          </a:xfrm>
          <a:prstGeom prst="rect">
            <a:avLst/>
          </a:prstGeom>
          <a:noFill/>
        </p:spPr>
        <p:txBody>
          <a:bodyPr wrap="square" rtlCol="0">
            <a:spAutoFit/>
          </a:bodyPr>
          <a:lstStyle/>
          <a:p>
            <a:r>
              <a:rPr lang="en-NZ" b="1" dirty="0">
                <a:solidFill>
                  <a:schemeClr val="bg1"/>
                </a:solidFill>
              </a:rPr>
              <a:t>2,134,802</a:t>
            </a:r>
          </a:p>
        </p:txBody>
      </p:sp>
      <p:sp>
        <p:nvSpPr>
          <p:cNvPr id="10" name="TextBox 9"/>
          <p:cNvSpPr txBox="1"/>
          <p:nvPr/>
        </p:nvSpPr>
        <p:spPr>
          <a:xfrm>
            <a:off x="7539228" y="2608166"/>
            <a:ext cx="1344168" cy="369332"/>
          </a:xfrm>
          <a:prstGeom prst="rect">
            <a:avLst/>
          </a:prstGeom>
          <a:noFill/>
        </p:spPr>
        <p:txBody>
          <a:bodyPr wrap="square" rtlCol="0">
            <a:spAutoFit/>
          </a:bodyPr>
          <a:lstStyle/>
          <a:p>
            <a:r>
              <a:rPr lang="en-NZ" b="1" dirty="0">
                <a:solidFill>
                  <a:schemeClr val="bg1"/>
                </a:solidFill>
              </a:rPr>
              <a:t>2,907,630</a:t>
            </a:r>
          </a:p>
        </p:txBody>
      </p:sp>
      <p:sp>
        <p:nvSpPr>
          <p:cNvPr id="11" name="TextBox 10"/>
          <p:cNvSpPr txBox="1"/>
          <p:nvPr/>
        </p:nvSpPr>
        <p:spPr>
          <a:xfrm>
            <a:off x="8363712" y="1675276"/>
            <a:ext cx="1344168" cy="369332"/>
          </a:xfrm>
          <a:prstGeom prst="rect">
            <a:avLst/>
          </a:prstGeom>
          <a:noFill/>
        </p:spPr>
        <p:txBody>
          <a:bodyPr wrap="square" rtlCol="0">
            <a:spAutoFit/>
          </a:bodyPr>
          <a:lstStyle/>
          <a:p>
            <a:r>
              <a:rPr lang="en-NZ" b="1" dirty="0">
                <a:solidFill>
                  <a:schemeClr val="bg1"/>
                </a:solidFill>
              </a:rPr>
              <a:t>3,339,444</a:t>
            </a:r>
          </a:p>
        </p:txBody>
      </p:sp>
      <p:sp>
        <p:nvSpPr>
          <p:cNvPr id="6" name="TextBox 5"/>
          <p:cNvSpPr txBox="1"/>
          <p:nvPr/>
        </p:nvSpPr>
        <p:spPr>
          <a:xfrm>
            <a:off x="8212697" y="3598837"/>
            <a:ext cx="4425882" cy="156966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NZ" sz="1600" b="1" i="0" u="none" strike="noStrike" kern="1200" cap="none" spc="0" normalizeH="0" baseline="0" noProof="0" dirty="0">
                <a:ln>
                  <a:noFill/>
                </a:ln>
                <a:solidFill>
                  <a:prstClr val="black"/>
                </a:solidFill>
                <a:effectLst/>
                <a:uLnTx/>
                <a:uFillTx/>
                <a:latin typeface="Calibri" panose="020F0502020204030204"/>
                <a:ea typeface="+mn-ea"/>
                <a:cs typeface="+mn-cs"/>
              </a:rPr>
              <a:t>Arrivals: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prstClr val="black"/>
                </a:solidFill>
                <a:effectLst/>
                <a:uLnTx/>
                <a:uFillTx/>
                <a:latin typeface="Calibri" panose="020F0502020204030204"/>
                <a:ea typeface="+mn-ea"/>
                <a:cs typeface="+mn-cs"/>
              </a:rPr>
              <a:t>Australia from </a:t>
            </a:r>
            <a:r>
              <a:rPr lang="en-NZ" sz="1600" dirty="0">
                <a:solidFill>
                  <a:prstClr val="black"/>
                </a:solidFill>
                <a:latin typeface="Calibri" panose="020F0502020204030204"/>
              </a:rPr>
              <a:t>Apr</a:t>
            </a:r>
            <a:r>
              <a:rPr kumimoji="0" lang="en-NZ" sz="1600" b="0" i="0" u="none" strike="noStrike" kern="1200" cap="none" spc="0" normalizeH="0" baseline="0" noProof="0" dirty="0">
                <a:ln>
                  <a:noFill/>
                </a:ln>
                <a:solidFill>
                  <a:prstClr val="black"/>
                </a:solidFill>
                <a:effectLst/>
                <a:uLnTx/>
                <a:uFillTx/>
                <a:latin typeface="Calibri" panose="020F0502020204030204"/>
                <a:ea typeface="+mn-ea"/>
                <a:cs typeface="+mn-cs"/>
              </a:rPr>
              <a:t> 2022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prstClr val="black"/>
                </a:solidFill>
                <a:effectLst/>
                <a:uLnTx/>
                <a:uFillTx/>
                <a:latin typeface="Calibri" panose="020F0502020204030204"/>
                <a:ea typeface="+mn-ea"/>
                <a:cs typeface="+mn-cs"/>
              </a:rPr>
              <a:t>USA from July 2022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UK/Europe from Oct 2022</a:t>
            </a:r>
            <a:endParaRPr kumimoji="0" lang="en-NZ"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600" dirty="0">
                <a:solidFill>
                  <a:prstClr val="black"/>
                </a:solidFill>
                <a:latin typeface="Calibri" panose="020F0502020204030204"/>
              </a:rPr>
              <a:t>Asia</a:t>
            </a:r>
            <a:r>
              <a:rPr kumimoji="0" lang="en-NZ" sz="1600" b="0" i="0" u="none" strike="noStrike" kern="1200" cap="none" spc="0" normalizeH="0" baseline="0" noProof="0" dirty="0">
                <a:ln>
                  <a:noFill/>
                </a:ln>
                <a:solidFill>
                  <a:prstClr val="black"/>
                </a:solidFill>
                <a:effectLst/>
                <a:uLnTx/>
                <a:uFillTx/>
                <a:latin typeface="Calibri" panose="020F0502020204030204"/>
                <a:ea typeface="+mn-ea"/>
                <a:cs typeface="+mn-cs"/>
              </a:rPr>
              <a:t> from Oct</a:t>
            </a:r>
            <a:r>
              <a:rPr lang="en-NZ" sz="1600" dirty="0">
                <a:solidFill>
                  <a:prstClr val="black"/>
                </a:solidFill>
                <a:latin typeface="Calibri" panose="020F0502020204030204"/>
              </a:rPr>
              <a:t> </a:t>
            </a:r>
            <a:r>
              <a:rPr kumimoji="0" lang="en-NZ" sz="1600" b="0" i="0" u="none" strike="noStrike" kern="1200" cap="none" spc="0" normalizeH="0" baseline="0" noProof="0" dirty="0">
                <a:ln>
                  <a:noFill/>
                </a:ln>
                <a:solidFill>
                  <a:prstClr val="black"/>
                </a:solidFill>
                <a:effectLst/>
                <a:uLnTx/>
                <a:uFillTx/>
                <a:latin typeface="Calibri" panose="020F0502020204030204"/>
                <a:ea typeface="+mn-ea"/>
                <a:cs typeface="+mn-cs"/>
              </a:rPr>
              <a:t>2022 (excludes China)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600" dirty="0">
                <a:solidFill>
                  <a:prstClr val="black"/>
                </a:solidFill>
                <a:latin typeface="Calibri" panose="020F0502020204030204"/>
              </a:rPr>
              <a:t>China from Oct 2023 </a:t>
            </a:r>
            <a:endParaRPr kumimoji="0" lang="en-NZ"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p:cNvSpPr txBox="1"/>
          <p:nvPr/>
        </p:nvSpPr>
        <p:spPr>
          <a:xfrm>
            <a:off x="3726642" y="4524248"/>
            <a:ext cx="1325880" cy="365760"/>
          </a:xfrm>
          <a:prstGeom prst="rect">
            <a:avLst/>
          </a:prstGeom>
          <a:noFill/>
        </p:spPr>
        <p:txBody>
          <a:bodyPr wrap="square" rtlCol="0">
            <a:spAutoFit/>
          </a:bodyPr>
          <a:lstStyle/>
          <a:p>
            <a:r>
              <a:rPr lang="en-NZ" b="1" dirty="0"/>
              <a:t>235,499</a:t>
            </a:r>
          </a:p>
        </p:txBody>
      </p:sp>
    </p:spTree>
    <p:extLst>
      <p:ext uri="{BB962C8B-B14F-4D97-AF65-F5344CB8AC3E}">
        <p14:creationId xmlns:p14="http://schemas.microsoft.com/office/powerpoint/2010/main" val="182354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E8B099B-45F5-3DCB-B6D7-4B92DA271F91}"/>
              </a:ext>
            </a:extLst>
          </p:cNvPr>
          <p:cNvPicPr>
            <a:picLocks noChangeAspect="1"/>
          </p:cNvPicPr>
          <p:nvPr/>
        </p:nvPicPr>
        <p:blipFill>
          <a:blip r:embed="rId2"/>
          <a:stretch>
            <a:fillRect/>
          </a:stretch>
        </p:blipFill>
        <p:spPr>
          <a:xfrm>
            <a:off x="746087" y="50800"/>
            <a:ext cx="11181753" cy="6562713"/>
          </a:xfrm>
          <a:prstGeom prst="rect">
            <a:avLst/>
          </a:prstGeom>
        </p:spPr>
      </p:pic>
      <p:sp>
        <p:nvSpPr>
          <p:cNvPr id="6" name="TextBox 5"/>
          <p:cNvSpPr txBox="1"/>
          <p:nvPr/>
        </p:nvSpPr>
        <p:spPr>
          <a:xfrm>
            <a:off x="9998456" y="1497584"/>
            <a:ext cx="7680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prstClr val="white"/>
                </a:solidFill>
                <a:effectLst/>
                <a:uLnTx/>
                <a:uFillTx/>
                <a:latin typeface="Calibri" panose="020F0502020204030204"/>
                <a:ea typeface="+mn-ea"/>
                <a:cs typeface="+mn-cs"/>
              </a:rPr>
              <a:t>97%</a:t>
            </a:r>
          </a:p>
        </p:txBody>
      </p:sp>
      <p:sp>
        <p:nvSpPr>
          <p:cNvPr id="7" name="TextBox 6"/>
          <p:cNvSpPr txBox="1"/>
          <p:nvPr/>
        </p:nvSpPr>
        <p:spPr>
          <a:xfrm>
            <a:off x="6618224" y="3892539"/>
            <a:ext cx="7680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prstClr val="white"/>
                </a:solidFill>
                <a:effectLst/>
                <a:uLnTx/>
                <a:uFillTx/>
                <a:latin typeface="Calibri" panose="020F0502020204030204"/>
                <a:ea typeface="+mn-ea"/>
                <a:cs typeface="+mn-cs"/>
              </a:rPr>
              <a:t>57%</a:t>
            </a:r>
          </a:p>
        </p:txBody>
      </p:sp>
      <p:sp>
        <p:nvSpPr>
          <p:cNvPr id="8" name="TextBox 7"/>
          <p:cNvSpPr txBox="1"/>
          <p:nvPr/>
        </p:nvSpPr>
        <p:spPr>
          <a:xfrm>
            <a:off x="8714232" y="2687957"/>
            <a:ext cx="7680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prstClr val="white"/>
                </a:solidFill>
                <a:effectLst/>
                <a:uLnTx/>
                <a:uFillTx/>
                <a:latin typeface="Calibri" panose="020F0502020204030204"/>
                <a:ea typeface="+mn-ea"/>
                <a:cs typeface="+mn-cs"/>
              </a:rPr>
              <a:t>83%</a:t>
            </a:r>
          </a:p>
        </p:txBody>
      </p:sp>
      <p:sp>
        <p:nvSpPr>
          <p:cNvPr id="9" name="TextBox 8"/>
          <p:cNvSpPr txBox="1"/>
          <p:nvPr/>
        </p:nvSpPr>
        <p:spPr>
          <a:xfrm>
            <a:off x="740948" y="6562713"/>
            <a:ext cx="1053311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Source: TECNZ Forecast based on Stats NZ IVA Top 30 Countries Annual International Arrivals as at YE March 2020, updated </a:t>
            </a:r>
            <a:r>
              <a:rPr lang="en-NZ" sz="1200" i="1" dirty="0">
                <a:solidFill>
                  <a:prstClr val="black"/>
                </a:solidFill>
                <a:latin typeface="Calibri" panose="020F0502020204030204"/>
              </a:rPr>
              <a:t>22 November</a:t>
            </a:r>
            <a:r>
              <a:rPr kumimoji="0" lang="en-NZ" sz="1200" b="0" i="1" u="none" strike="noStrike" kern="1200" cap="none" spc="0" normalizeH="0" baseline="0" noProof="0" dirty="0">
                <a:ln>
                  <a:noFill/>
                </a:ln>
                <a:solidFill>
                  <a:prstClr val="black"/>
                </a:solidFill>
                <a:effectLst/>
                <a:uLnTx/>
                <a:uFillTx/>
                <a:latin typeface="Calibri" panose="020F0502020204030204"/>
                <a:ea typeface="+mn-ea"/>
                <a:cs typeface="+mn-cs"/>
              </a:rPr>
              <a:t> 2022</a:t>
            </a:r>
          </a:p>
        </p:txBody>
      </p:sp>
      <p:sp>
        <p:nvSpPr>
          <p:cNvPr id="4" name="TextBox 3">
            <a:extLst>
              <a:ext uri="{FF2B5EF4-FFF2-40B4-BE49-F238E27FC236}">
                <a16:creationId xmlns:a16="http://schemas.microsoft.com/office/drawing/2014/main" id="{035B2C5A-1898-F5DC-C93C-DBEED47C0627}"/>
              </a:ext>
            </a:extLst>
          </p:cNvPr>
          <p:cNvSpPr txBox="1"/>
          <p:nvPr/>
        </p:nvSpPr>
        <p:spPr>
          <a:xfrm>
            <a:off x="8714232" y="3479800"/>
            <a:ext cx="2976880" cy="1815882"/>
          </a:xfrm>
          <a:prstGeom prst="rect">
            <a:avLst/>
          </a:prstGeom>
          <a:noFill/>
        </p:spPr>
        <p:txBody>
          <a:bodyPr wrap="square" rtlCol="0">
            <a:spAutoFit/>
          </a:bodyPr>
          <a:lstStyle/>
          <a:p>
            <a:r>
              <a:rPr lang="en-GB" sz="1400" dirty="0"/>
              <a:t>YE Mar 2020 total visitor spend approx. $12,194m</a:t>
            </a:r>
          </a:p>
          <a:p>
            <a:endParaRPr lang="en-GB" sz="1400" dirty="0"/>
          </a:p>
          <a:p>
            <a:r>
              <a:rPr lang="en-GB" sz="1400" dirty="0"/>
              <a:t>Increase in spend due to longer stay, higher spend trends, noting China spend not factored in till Oct 2023 so it would be higher if China travel was in the mix.</a:t>
            </a:r>
            <a:endParaRPr lang="en-NZ" sz="1400" dirty="0"/>
          </a:p>
        </p:txBody>
      </p:sp>
    </p:spTree>
    <p:extLst>
      <p:ext uri="{BB962C8B-B14F-4D97-AF65-F5344CB8AC3E}">
        <p14:creationId xmlns:p14="http://schemas.microsoft.com/office/powerpoint/2010/main" val="384062668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PT Theme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Theme1" id="{90BC38D3-F430-41C4-8FFC-AD91C7497455}" vid="{81BBEF97-2179-41BD-8373-F7B04663F1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4551</TotalTime>
  <Words>1094</Words>
  <Application>Microsoft Office PowerPoint</Application>
  <PresentationFormat>Widescreen</PresentationFormat>
  <Paragraphs>228</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1_Office Theme</vt:lpstr>
      <vt:lpstr>PPT Theme1</vt:lpstr>
      <vt:lpstr>Forecast of International Visitors/$ Returning YE May 2022-2025</vt:lpstr>
      <vt:lpstr>PowerPoint Presentation</vt:lpstr>
      <vt:lpstr>NZ International Tourism Recovery Roadmap (No. Arrivals 000’s and % Recovery) Market recovery based on Australia from April 2022, USA from July 2022, UK/Europe from Oct 2022, Asia from Oct 2022 and China from Oct 2023  By YE May 2025, total annual visitor arrivals 98.7% of pre-COVID arrivals Mar 2020 (3,283,746). Long-haul markets travel from 1 Oct for a NZ season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Forecast of International Visitors/$ Returning YE May 2022-2025</dc:title>
  <dc:creator>Lynda Keene</dc:creator>
  <cp:lastModifiedBy>Neve Martin</cp:lastModifiedBy>
  <cp:revision>134</cp:revision>
  <dcterms:created xsi:type="dcterms:W3CDTF">2021-11-22T18:23:41Z</dcterms:created>
  <dcterms:modified xsi:type="dcterms:W3CDTF">2022-11-28T20:54:49Z</dcterms:modified>
</cp:coreProperties>
</file>